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notesMasterIdLst>
    <p:notesMasterId r:id="rId22"/>
  </p:notesMasterIdLst>
  <p:sldIdLst>
    <p:sldId id="256" r:id="rId2"/>
    <p:sldId id="285" r:id="rId3"/>
    <p:sldId id="257" r:id="rId4"/>
    <p:sldId id="273" r:id="rId5"/>
    <p:sldId id="259" r:id="rId6"/>
    <p:sldId id="258" r:id="rId7"/>
    <p:sldId id="261" r:id="rId8"/>
    <p:sldId id="274" r:id="rId9"/>
    <p:sldId id="275" r:id="rId10"/>
    <p:sldId id="276" r:id="rId11"/>
    <p:sldId id="278" r:id="rId12"/>
    <p:sldId id="279" r:id="rId13"/>
    <p:sldId id="280" r:id="rId14"/>
    <p:sldId id="287" r:id="rId15"/>
    <p:sldId id="288" r:id="rId16"/>
    <p:sldId id="289" r:id="rId17"/>
    <p:sldId id="290" r:id="rId18"/>
    <p:sldId id="291" r:id="rId19"/>
    <p:sldId id="281"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47BD5-0093-4278-9F48-77A6F9517685}" type="datetimeFigureOut">
              <a:rPr lang="en-IN" smtClean="0"/>
              <a:t>27-05-2023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91FD7-8520-465E-8DC8-2890BE2F5F95}" type="slidenum">
              <a:rPr lang="en-IN" smtClean="0"/>
              <a:t>‹#›</a:t>
            </a:fld>
            <a:endParaRPr lang="en-IN"/>
          </a:p>
        </p:txBody>
      </p:sp>
    </p:spTree>
    <p:extLst>
      <p:ext uri="{BB962C8B-B14F-4D97-AF65-F5344CB8AC3E}">
        <p14:creationId xmlns:p14="http://schemas.microsoft.com/office/powerpoint/2010/main" val="169267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9419171-194A-4481-982A-54EB636B2C17}" type="datetime1">
              <a:rPr lang="en-IN" smtClean="0"/>
              <a:t>27-05-2023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053474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ECD38A-973B-4DE3-BD00-89536DB5412C}" type="datetime1">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6606704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ECD38A-973B-4DE3-BD00-89536DB5412C}"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251750003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FECD38A-973B-4DE3-BD00-89536DB5412C}"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42017531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ECD38A-973B-4DE3-BD00-89536DB5412C}"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91573901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FECD38A-973B-4DE3-BD00-89536DB5412C}" type="datetime1">
              <a:rPr lang="en-IN" smtClean="0"/>
              <a:t>27-05-2023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246090374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FECD38A-973B-4DE3-BD00-89536DB5412C}" type="datetime1">
              <a:rPr lang="en-IN" smtClean="0"/>
              <a:t>27-05-2023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42504150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366CB50-5065-4E68-89A2-7A07C814110A}"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048317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6E1EED4-1172-4337-9D77-64F8DC81CD37}"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671064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65B5DB-BBC8-44AE-B50C-53EEA671A30A}"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84266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C4ACBE-CD93-4CB7-8082-2FB87077FEDB}" type="datetime1">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286613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04F4BC-A4AC-4E64-A8A0-AFD963AD042F}" type="datetime1">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4229652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021131-3BFB-4EA5-A046-3C17242C4460}" type="datetime1">
              <a:rPr lang="en-IN" smtClean="0"/>
              <a:t>27-05-2023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349643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5C8E44-CA68-461E-91CB-70B39BAE7CD0}" type="datetime1">
              <a:rPr lang="en-IN" smtClean="0"/>
              <a:t>27-05-2023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11513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ABA4C4-A259-4626-8935-9216C5D0EC85}" type="datetime1">
              <a:rPr lang="en-IN" smtClean="0"/>
              <a:t>27-05-2023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4278801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0C6BF8-964C-44C0-8DF6-2226C47E32D1}" type="datetime1">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142554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4D3301-DBCE-4C1C-BF61-178833E4CE39}" type="datetime1">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4FE5909-3980-46C5-BE4B-24CDA9AC83E8}" type="slidenum">
              <a:rPr lang="en-IN" smtClean="0"/>
              <a:t>‹#›</a:t>
            </a:fld>
            <a:endParaRPr lang="en-IN"/>
          </a:p>
        </p:txBody>
      </p:sp>
    </p:spTree>
    <p:extLst>
      <p:ext uri="{BB962C8B-B14F-4D97-AF65-F5344CB8AC3E}">
        <p14:creationId xmlns:p14="http://schemas.microsoft.com/office/powerpoint/2010/main" val="1449855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FECD38A-973B-4DE3-BD00-89536DB5412C}" type="datetime1">
              <a:rPr lang="en-IN" smtClean="0"/>
              <a:t>27-05-2023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4FE5909-3980-46C5-BE4B-24CDA9AC83E8}" type="slidenum">
              <a:rPr lang="en-IN" smtClean="0"/>
              <a:t>‹#›</a:t>
            </a:fld>
            <a:endParaRPr lang="en-IN"/>
          </a:p>
        </p:txBody>
      </p:sp>
    </p:spTree>
    <p:extLst>
      <p:ext uri="{BB962C8B-B14F-4D97-AF65-F5344CB8AC3E}">
        <p14:creationId xmlns:p14="http://schemas.microsoft.com/office/powerpoint/2010/main" val="1321739142"/>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cdn.analyticsvidhya.com/wp-content/uploads/2020/02/1oB3S5yHHhvougJkPXuc8og.gi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4A4A-E795-4DF2-9695-5325226D1A6C}"/>
              </a:ext>
            </a:extLst>
          </p:cNvPr>
          <p:cNvSpPr>
            <a:spLocks noGrp="1"/>
          </p:cNvSpPr>
          <p:nvPr>
            <p:ph type="ctrTitle"/>
          </p:nvPr>
        </p:nvSpPr>
        <p:spPr>
          <a:xfrm>
            <a:off x="737008" y="85352"/>
            <a:ext cx="11265601" cy="1956127"/>
          </a:xfrm>
        </p:spPr>
        <p:txBody>
          <a:bodyPr/>
          <a:lstStyle/>
          <a:p>
            <a:r>
              <a:rPr lang="en-US" sz="4000" b="1" dirty="0"/>
              <a:t>PLANT IDENTIFICATION USING TENSORFLOW</a:t>
            </a:r>
            <a:endParaRPr lang="en-IN" sz="4000" b="1" dirty="0"/>
          </a:p>
        </p:txBody>
      </p:sp>
      <p:sp>
        <p:nvSpPr>
          <p:cNvPr id="6" name="Slide Number Placeholder 5">
            <a:extLst>
              <a:ext uri="{FF2B5EF4-FFF2-40B4-BE49-F238E27FC236}">
                <a16:creationId xmlns:a16="http://schemas.microsoft.com/office/drawing/2014/main" id="{70D02D9B-3FA7-4F3C-B4D6-B961EC3150A1}"/>
              </a:ext>
            </a:extLst>
          </p:cNvPr>
          <p:cNvSpPr>
            <a:spLocks noGrp="1"/>
          </p:cNvSpPr>
          <p:nvPr>
            <p:ph type="sldNum" sz="quarter" idx="12"/>
          </p:nvPr>
        </p:nvSpPr>
        <p:spPr/>
        <p:txBody>
          <a:bodyPr/>
          <a:lstStyle/>
          <a:p>
            <a:fld id="{E4FE5909-3980-46C5-BE4B-24CDA9AC83E8}" type="slidenum">
              <a:rPr lang="en-IN" smtClean="0"/>
              <a:t>1</a:t>
            </a:fld>
            <a:endParaRPr lang="en-IN"/>
          </a:p>
        </p:txBody>
      </p:sp>
      <p:pic>
        <p:nvPicPr>
          <p:cNvPr id="8" name="Picture 7">
            <a:extLst>
              <a:ext uri="{FF2B5EF4-FFF2-40B4-BE49-F238E27FC236}">
                <a16:creationId xmlns:a16="http://schemas.microsoft.com/office/drawing/2014/main" id="{AF9A3817-CB5D-4F7D-8B5B-11743C11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076" y="2108601"/>
            <a:ext cx="5957520" cy="40337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6744B1DA-7DCF-4D85-8A18-EE4B99634C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89769" y="2236317"/>
            <a:ext cx="3557287" cy="106496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04C9EB0-F37B-4AB3-9984-786F345F9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9769" y="3082771"/>
            <a:ext cx="3646060" cy="2734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575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1AFE-3CFB-418B-850F-91285F4D1991}"/>
              </a:ext>
            </a:extLst>
          </p:cNvPr>
          <p:cNvSpPr>
            <a:spLocks noGrp="1"/>
          </p:cNvSpPr>
          <p:nvPr>
            <p:ph type="title"/>
          </p:nvPr>
        </p:nvSpPr>
        <p:spPr/>
        <p:txBody>
          <a:bodyPr/>
          <a:lstStyle/>
          <a:p>
            <a:r>
              <a:rPr lang="en-US" b="1" dirty="0"/>
              <a:t>TOOLS USED</a:t>
            </a:r>
            <a:endParaRPr lang="en-IN" b="1" dirty="0"/>
          </a:p>
        </p:txBody>
      </p:sp>
      <p:sp>
        <p:nvSpPr>
          <p:cNvPr id="3" name="Content Placeholder 2">
            <a:extLst>
              <a:ext uri="{FF2B5EF4-FFF2-40B4-BE49-F238E27FC236}">
                <a16:creationId xmlns:a16="http://schemas.microsoft.com/office/drawing/2014/main" id="{409D4F0D-6925-42D5-A167-3E9FCB30DC10}"/>
              </a:ext>
            </a:extLst>
          </p:cNvPr>
          <p:cNvSpPr>
            <a:spLocks noGrp="1"/>
          </p:cNvSpPr>
          <p:nvPr>
            <p:ph idx="1"/>
          </p:nvPr>
        </p:nvSpPr>
        <p:spPr>
          <a:xfrm>
            <a:off x="748355" y="2271501"/>
            <a:ext cx="8596668" cy="3880773"/>
          </a:xfrm>
        </p:spPr>
        <p:txBody>
          <a:bodyPr>
            <a:noAutofit/>
          </a:bodyPr>
          <a:lstStyle/>
          <a:p>
            <a:pPr algn="just"/>
            <a:r>
              <a:rPr lang="en-US" sz="1400" b="1" dirty="0">
                <a:solidFill>
                  <a:schemeClr val="tx1"/>
                </a:solidFill>
              </a:rPr>
              <a:t>TENSORFLOW</a:t>
            </a:r>
          </a:p>
          <a:p>
            <a:pPr marL="0" indent="0" algn="just">
              <a:buNone/>
            </a:pPr>
            <a:r>
              <a:rPr lang="en-US" sz="1400" dirty="0">
                <a:solidFill>
                  <a:schemeClr val="tx1"/>
                </a:solidFill>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a:t>
            </a:r>
          </a:p>
          <a:p>
            <a:pPr marL="0" indent="0" algn="just">
              <a:buNone/>
            </a:pPr>
            <a:endParaRPr lang="en-US" sz="1400" dirty="0">
              <a:solidFill>
                <a:schemeClr val="tx1"/>
              </a:solidFill>
            </a:endParaRPr>
          </a:p>
          <a:p>
            <a:pPr algn="just"/>
            <a:r>
              <a:rPr lang="en-US" sz="1400" b="1" dirty="0">
                <a:solidFill>
                  <a:schemeClr val="tx1"/>
                </a:solidFill>
              </a:rPr>
              <a:t>Python</a:t>
            </a:r>
          </a:p>
          <a:p>
            <a:pPr marL="0" indent="0" algn="just">
              <a:buNone/>
            </a:pPr>
            <a:br>
              <a:rPr lang="en-US" sz="1400" dirty="0">
                <a:solidFill>
                  <a:schemeClr val="tx1"/>
                </a:solidFill>
              </a:rPr>
            </a:br>
            <a:r>
              <a:rPr lang="en-US" sz="1400" dirty="0">
                <a:solidFill>
                  <a:schemeClr val="tx1"/>
                </a:solidFill>
              </a:rPr>
              <a:t>Python is commonly used for developing websites and software, task automation, data analysis, and data visualization. Since it's relatively easy to learn, Python has been adopted by many non-programmers such as accountants and scientists, for a variety of everyday tasks, like organizing finances.</a:t>
            </a:r>
          </a:p>
          <a:p>
            <a:pPr algn="just"/>
            <a:endParaRPr lang="en-US" sz="1400" b="1" dirty="0">
              <a:solidFill>
                <a:schemeClr val="tx1"/>
              </a:solidFill>
            </a:endParaRPr>
          </a:p>
          <a:p>
            <a:pPr algn="just"/>
            <a:r>
              <a:rPr lang="en-US" sz="1400" b="1" dirty="0" err="1">
                <a:solidFill>
                  <a:schemeClr val="tx1"/>
                </a:solidFill>
              </a:rPr>
              <a:t>Colaboratory</a:t>
            </a:r>
            <a:r>
              <a:rPr lang="en-US" sz="1400" b="1" dirty="0">
                <a:solidFill>
                  <a:schemeClr val="tx1"/>
                </a:solidFill>
              </a:rPr>
              <a:t>   </a:t>
            </a:r>
          </a:p>
          <a:p>
            <a:pPr marL="0" indent="0" algn="just">
              <a:buNone/>
            </a:pPr>
            <a:r>
              <a:rPr lang="en-US" sz="1400" dirty="0">
                <a:solidFill>
                  <a:schemeClr val="tx1"/>
                </a:solidFill>
              </a:rPr>
              <a:t>Google </a:t>
            </a:r>
            <a:r>
              <a:rPr lang="en-US" sz="1400" dirty="0" err="1">
                <a:solidFill>
                  <a:schemeClr val="tx1"/>
                </a:solidFill>
              </a:rPr>
              <a:t>Colaboratory</a:t>
            </a:r>
            <a:r>
              <a:rPr lang="en-US" sz="1400" dirty="0">
                <a:solidFill>
                  <a:schemeClr val="tx1"/>
                </a:solidFill>
              </a:rPr>
              <a:t> is a free online cloud-based </a:t>
            </a:r>
            <a:r>
              <a:rPr lang="en-US" sz="1400" dirty="0" err="1">
                <a:solidFill>
                  <a:schemeClr val="tx1"/>
                </a:solidFill>
              </a:rPr>
              <a:t>Jupyter</a:t>
            </a:r>
            <a:r>
              <a:rPr lang="en-US" sz="1400" dirty="0">
                <a:solidFill>
                  <a:schemeClr val="tx1"/>
                </a:solidFill>
              </a:rPr>
              <a:t> notebook environment that allows us to train our machine learning and deep learning models on CPUs, GPUs, and TPUs. Here’s what I truly love about </a:t>
            </a:r>
            <a:r>
              <a:rPr lang="en-US" sz="1400" dirty="0" err="1">
                <a:solidFill>
                  <a:schemeClr val="tx1"/>
                </a:solidFill>
              </a:rPr>
              <a:t>Colab</a:t>
            </a:r>
            <a:r>
              <a:rPr lang="en-US" sz="1400" dirty="0">
                <a:solidFill>
                  <a:schemeClr val="tx1"/>
                </a:solidFill>
              </a:rPr>
              <a:t>. It does not matter which computer you have, what it’s configuration is, and how ancient it might be.</a:t>
            </a:r>
          </a:p>
          <a:p>
            <a:pPr algn="just"/>
            <a:endParaRPr lang="en-IN" sz="1400" dirty="0">
              <a:solidFill>
                <a:schemeClr val="tx1"/>
              </a:solidFill>
            </a:endParaRPr>
          </a:p>
        </p:txBody>
      </p:sp>
      <p:sp>
        <p:nvSpPr>
          <p:cNvPr id="5" name="Slide Number Placeholder 4">
            <a:extLst>
              <a:ext uri="{FF2B5EF4-FFF2-40B4-BE49-F238E27FC236}">
                <a16:creationId xmlns:a16="http://schemas.microsoft.com/office/drawing/2014/main" id="{62897448-34A1-4C13-BB1F-1BA2FC0CF91B}"/>
              </a:ext>
            </a:extLst>
          </p:cNvPr>
          <p:cNvSpPr>
            <a:spLocks noGrp="1"/>
          </p:cNvSpPr>
          <p:nvPr>
            <p:ph type="sldNum" sz="quarter" idx="12"/>
          </p:nvPr>
        </p:nvSpPr>
        <p:spPr/>
        <p:txBody>
          <a:bodyPr/>
          <a:lstStyle/>
          <a:p>
            <a:fld id="{E4FE5909-3980-46C5-BE4B-24CDA9AC83E8}" type="slidenum">
              <a:rPr lang="en-IN" smtClean="0"/>
              <a:t>10</a:t>
            </a:fld>
            <a:endParaRPr lang="en-IN"/>
          </a:p>
        </p:txBody>
      </p:sp>
      <p:pic>
        <p:nvPicPr>
          <p:cNvPr id="6" name="Picture 5">
            <a:extLst>
              <a:ext uri="{FF2B5EF4-FFF2-40B4-BE49-F238E27FC236}">
                <a16:creationId xmlns:a16="http://schemas.microsoft.com/office/drawing/2014/main" id="{B9E44CC7-6231-4103-8DCF-48FBCBBE7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077" y="2189449"/>
            <a:ext cx="821988" cy="460313"/>
          </a:xfrm>
          <a:prstGeom prst="rect">
            <a:avLst/>
          </a:prstGeom>
        </p:spPr>
      </p:pic>
      <p:pic>
        <p:nvPicPr>
          <p:cNvPr id="7" name="Picture 6">
            <a:extLst>
              <a:ext uri="{FF2B5EF4-FFF2-40B4-BE49-F238E27FC236}">
                <a16:creationId xmlns:a16="http://schemas.microsoft.com/office/drawing/2014/main" id="{6C7F870C-A3CA-4C16-994D-2A7CC691A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049" y="3488335"/>
            <a:ext cx="821988" cy="488673"/>
          </a:xfrm>
          <a:prstGeom prst="rect">
            <a:avLst/>
          </a:prstGeom>
        </p:spPr>
      </p:pic>
      <p:pic>
        <p:nvPicPr>
          <p:cNvPr id="8" name="Picture 7">
            <a:extLst>
              <a:ext uri="{FF2B5EF4-FFF2-40B4-BE49-F238E27FC236}">
                <a16:creationId xmlns:a16="http://schemas.microsoft.com/office/drawing/2014/main" id="{9EA0287D-BAF4-45D9-9F4C-4E96097C6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099" y="5395659"/>
            <a:ext cx="1105569" cy="488673"/>
          </a:xfrm>
          <a:prstGeom prst="rect">
            <a:avLst/>
          </a:prstGeom>
        </p:spPr>
      </p:pic>
    </p:spTree>
    <p:extLst>
      <p:ext uri="{BB962C8B-B14F-4D97-AF65-F5344CB8AC3E}">
        <p14:creationId xmlns:p14="http://schemas.microsoft.com/office/powerpoint/2010/main" val="1389186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DDB7-F2B5-49C0-9306-0420D27A0024}"/>
              </a:ext>
            </a:extLst>
          </p:cNvPr>
          <p:cNvSpPr>
            <a:spLocks noGrp="1"/>
          </p:cNvSpPr>
          <p:nvPr>
            <p:ph type="title"/>
          </p:nvPr>
        </p:nvSpPr>
        <p:spPr>
          <a:xfrm>
            <a:off x="773214" y="838200"/>
            <a:ext cx="8761413" cy="706964"/>
          </a:xfrm>
        </p:spPr>
        <p:txBody>
          <a:bodyPr/>
          <a:lstStyle/>
          <a:p>
            <a:r>
              <a:rPr lang="en-US" b="1" dirty="0"/>
              <a:t>TOOLS</a:t>
            </a:r>
            <a:endParaRPr lang="en-IN" b="1" dirty="0"/>
          </a:p>
        </p:txBody>
      </p:sp>
      <p:sp>
        <p:nvSpPr>
          <p:cNvPr id="3" name="Content Placeholder 2">
            <a:extLst>
              <a:ext uri="{FF2B5EF4-FFF2-40B4-BE49-F238E27FC236}">
                <a16:creationId xmlns:a16="http://schemas.microsoft.com/office/drawing/2014/main" id="{90297AC3-1B2C-425C-9AC3-C5E51C66C2F7}"/>
              </a:ext>
            </a:extLst>
          </p:cNvPr>
          <p:cNvSpPr>
            <a:spLocks noGrp="1"/>
          </p:cNvSpPr>
          <p:nvPr>
            <p:ph idx="1"/>
          </p:nvPr>
        </p:nvSpPr>
        <p:spPr/>
        <p:txBody>
          <a:bodyPr/>
          <a:lstStyle/>
          <a:p>
            <a:pPr marL="370332" indent="-342900" algn="just">
              <a:buFont typeface="Courier New" pitchFamily="49" charset="0"/>
              <a:buChar char="o"/>
            </a:pPr>
            <a:r>
              <a:rPr lang="en-US" sz="1800" b="1" dirty="0">
                <a:latin typeface="+mj-lt"/>
              </a:rPr>
              <a:t>Pandas</a:t>
            </a:r>
            <a:r>
              <a:rPr lang="en-US" sz="1800" dirty="0">
                <a:latin typeface="+mj-lt"/>
              </a:rPr>
              <a:t> = </a:t>
            </a:r>
            <a:r>
              <a:rPr lang="en-IN" sz="1800" dirty="0">
                <a:latin typeface="+mj-lt"/>
              </a:rPr>
              <a:t>Data analysis.</a:t>
            </a:r>
            <a:endParaRPr lang="en-US" sz="1800" dirty="0">
              <a:latin typeface="+mj-lt"/>
            </a:endParaRPr>
          </a:p>
          <a:p>
            <a:pPr marL="370332" indent="-342900" algn="just">
              <a:buFont typeface="Courier New" pitchFamily="49" charset="0"/>
              <a:buChar char="o"/>
            </a:pPr>
            <a:r>
              <a:rPr lang="en-US" sz="1800" b="1" dirty="0" err="1">
                <a:latin typeface="+mj-lt"/>
              </a:rPr>
              <a:t>Numpy</a:t>
            </a:r>
            <a:r>
              <a:rPr lang="en-US" sz="1800" b="1" dirty="0">
                <a:latin typeface="+mj-lt"/>
              </a:rPr>
              <a:t> </a:t>
            </a:r>
            <a:r>
              <a:rPr lang="en-US" sz="1800" dirty="0">
                <a:latin typeface="+mj-lt"/>
              </a:rPr>
              <a:t>= </a:t>
            </a:r>
            <a:r>
              <a:rPr lang="en-IN" sz="1800" dirty="0">
                <a:latin typeface="+mj-lt"/>
              </a:rPr>
              <a:t>Complex mathematical operations</a:t>
            </a:r>
            <a:endParaRPr lang="en-US" sz="1800" dirty="0">
              <a:latin typeface="+mj-lt"/>
            </a:endParaRPr>
          </a:p>
          <a:p>
            <a:pPr marL="370332" indent="-342900" algn="just">
              <a:buFont typeface="Courier New" pitchFamily="49" charset="0"/>
              <a:buChar char="o"/>
            </a:pPr>
            <a:r>
              <a:rPr lang="en-US" sz="1800" b="1" dirty="0">
                <a:latin typeface="+mj-lt"/>
              </a:rPr>
              <a:t>Matplotlib </a:t>
            </a:r>
            <a:r>
              <a:rPr lang="en-US" sz="1800" dirty="0">
                <a:latin typeface="+mj-lt"/>
              </a:rPr>
              <a:t>= Data visualization and Graphical plotting</a:t>
            </a:r>
          </a:p>
          <a:p>
            <a:pPr marL="370332" indent="-342900" algn="just">
              <a:buFont typeface="Courier New" pitchFamily="49" charset="0"/>
              <a:buChar char="o"/>
            </a:pPr>
            <a:r>
              <a:rPr lang="en-US" sz="1800" b="1" dirty="0">
                <a:latin typeface="+mj-lt"/>
              </a:rPr>
              <a:t>Seaborn</a:t>
            </a:r>
            <a:r>
              <a:rPr lang="en-US" sz="1800" dirty="0">
                <a:latin typeface="+mj-lt"/>
              </a:rPr>
              <a:t> = Data visualization and </a:t>
            </a:r>
            <a:r>
              <a:rPr lang="en-IN" sz="1800" dirty="0">
                <a:latin typeface="+mj-lt"/>
              </a:rPr>
              <a:t>statistical graphics.</a:t>
            </a:r>
            <a:endParaRPr lang="en-US" sz="1800" dirty="0">
              <a:latin typeface="+mj-lt"/>
            </a:endParaRPr>
          </a:p>
          <a:p>
            <a:pPr marL="370332" indent="-342900" algn="just">
              <a:buFont typeface="Courier New" pitchFamily="49" charset="0"/>
              <a:buChar char="o"/>
            </a:pPr>
            <a:r>
              <a:rPr lang="en-US" sz="1800" b="1" dirty="0" err="1">
                <a:latin typeface="+mj-lt"/>
              </a:rPr>
              <a:t>Wordcloud</a:t>
            </a:r>
            <a:r>
              <a:rPr lang="en-US" sz="1800" dirty="0">
                <a:latin typeface="+mj-lt"/>
              </a:rPr>
              <a:t> = a data visualization technique used for </a:t>
            </a:r>
            <a:endParaRPr lang="en-IN" dirty="0">
              <a:latin typeface="+mj-lt"/>
            </a:endParaRPr>
          </a:p>
        </p:txBody>
      </p:sp>
      <p:sp>
        <p:nvSpPr>
          <p:cNvPr id="5" name="Slide Number Placeholder 4">
            <a:extLst>
              <a:ext uri="{FF2B5EF4-FFF2-40B4-BE49-F238E27FC236}">
                <a16:creationId xmlns:a16="http://schemas.microsoft.com/office/drawing/2014/main" id="{8BE443CB-9EBD-4413-935E-0295C335BF33}"/>
              </a:ext>
            </a:extLst>
          </p:cNvPr>
          <p:cNvSpPr>
            <a:spLocks noGrp="1"/>
          </p:cNvSpPr>
          <p:nvPr>
            <p:ph type="sldNum" sz="quarter" idx="12"/>
          </p:nvPr>
        </p:nvSpPr>
        <p:spPr/>
        <p:txBody>
          <a:bodyPr/>
          <a:lstStyle/>
          <a:p>
            <a:fld id="{E4FE5909-3980-46C5-BE4B-24CDA9AC83E8}" type="slidenum">
              <a:rPr lang="en-IN" smtClean="0"/>
              <a:t>11</a:t>
            </a:fld>
            <a:endParaRPr lang="en-IN"/>
          </a:p>
        </p:txBody>
      </p:sp>
    </p:spTree>
    <p:extLst>
      <p:ext uri="{BB962C8B-B14F-4D97-AF65-F5344CB8AC3E}">
        <p14:creationId xmlns:p14="http://schemas.microsoft.com/office/powerpoint/2010/main" val="909127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59E81-4E42-44EF-8077-7F2E16AFB8BD}"/>
              </a:ext>
            </a:extLst>
          </p:cNvPr>
          <p:cNvSpPr>
            <a:spLocks noGrp="1"/>
          </p:cNvSpPr>
          <p:nvPr>
            <p:ph type="title"/>
          </p:nvPr>
        </p:nvSpPr>
        <p:spPr>
          <a:xfrm>
            <a:off x="790969" y="838200"/>
            <a:ext cx="8761413" cy="706964"/>
          </a:xfrm>
        </p:spPr>
        <p:txBody>
          <a:bodyPr/>
          <a:lstStyle/>
          <a:p>
            <a:r>
              <a:rPr lang="en-US" b="1" dirty="0"/>
              <a:t>DATASET USED</a:t>
            </a:r>
            <a:endParaRPr lang="en-IN" b="1" dirty="0"/>
          </a:p>
        </p:txBody>
      </p:sp>
      <p:sp>
        <p:nvSpPr>
          <p:cNvPr id="3" name="Content Placeholder 2">
            <a:extLst>
              <a:ext uri="{FF2B5EF4-FFF2-40B4-BE49-F238E27FC236}">
                <a16:creationId xmlns:a16="http://schemas.microsoft.com/office/drawing/2014/main" id="{FC878973-8055-442D-A25C-D5E41EF77CBC}"/>
              </a:ext>
            </a:extLst>
          </p:cNvPr>
          <p:cNvSpPr>
            <a:spLocks noGrp="1"/>
          </p:cNvSpPr>
          <p:nvPr>
            <p:ph idx="1"/>
          </p:nvPr>
        </p:nvSpPr>
        <p:spPr/>
        <p:txBody>
          <a:bodyPr>
            <a:noAutofit/>
          </a:bodyPr>
          <a:lstStyle/>
          <a:p>
            <a:pPr algn="just" fontAlgn="base"/>
            <a:r>
              <a:rPr lang="en-US" sz="2000" b="0" i="0" dirty="0">
                <a:solidFill>
                  <a:schemeClr val="tx1"/>
                </a:solidFill>
                <a:effectLst/>
                <a:latin typeface="+mj-lt"/>
              </a:rPr>
              <a:t>The dataset contains raw jpeg images of five types of flowers. It have 3000+ </a:t>
            </a:r>
            <a:r>
              <a:rPr lang="en-US" sz="2000" dirty="0">
                <a:solidFill>
                  <a:schemeClr val="tx1"/>
                </a:solidFill>
                <a:latin typeface="+mj-lt"/>
              </a:rPr>
              <a:t>sample dataset images.</a:t>
            </a:r>
            <a:endParaRPr lang="en-US" sz="2000" b="0" i="0" dirty="0">
              <a:solidFill>
                <a:schemeClr val="tx1"/>
              </a:solidFill>
              <a:effectLst/>
              <a:latin typeface="+mj-lt"/>
            </a:endParaRPr>
          </a:p>
          <a:p>
            <a:pPr algn="just" fontAlgn="base">
              <a:buFont typeface="Arial" panose="020B0604020202020204" pitchFamily="34" charset="0"/>
              <a:buChar char="•"/>
            </a:pPr>
            <a:r>
              <a:rPr lang="en-US" sz="2000" b="0" i="0" dirty="0">
                <a:solidFill>
                  <a:schemeClr val="tx1"/>
                </a:solidFill>
                <a:effectLst/>
                <a:latin typeface="+mj-lt"/>
              </a:rPr>
              <a:t>daisy</a:t>
            </a:r>
          </a:p>
          <a:p>
            <a:pPr algn="just" fontAlgn="base">
              <a:buFont typeface="Arial" panose="020B0604020202020204" pitchFamily="34" charset="0"/>
              <a:buChar char="•"/>
            </a:pPr>
            <a:r>
              <a:rPr lang="en-US" sz="2000" b="0" i="0" dirty="0">
                <a:solidFill>
                  <a:schemeClr val="tx1"/>
                </a:solidFill>
                <a:effectLst/>
                <a:latin typeface="+mj-lt"/>
              </a:rPr>
              <a:t>dandelion</a:t>
            </a:r>
          </a:p>
          <a:p>
            <a:pPr algn="just" fontAlgn="base">
              <a:buFont typeface="Arial" panose="020B0604020202020204" pitchFamily="34" charset="0"/>
              <a:buChar char="•"/>
            </a:pPr>
            <a:r>
              <a:rPr lang="en-US" sz="2000" b="0" i="0" dirty="0">
                <a:solidFill>
                  <a:schemeClr val="tx1"/>
                </a:solidFill>
                <a:effectLst/>
                <a:latin typeface="+mj-lt"/>
              </a:rPr>
              <a:t>rose</a:t>
            </a:r>
          </a:p>
          <a:p>
            <a:pPr algn="just" fontAlgn="base">
              <a:buFont typeface="Arial" panose="020B0604020202020204" pitchFamily="34" charset="0"/>
              <a:buChar char="•"/>
            </a:pPr>
            <a:r>
              <a:rPr lang="en-US" sz="2000" b="0" i="0" dirty="0">
                <a:solidFill>
                  <a:schemeClr val="tx1"/>
                </a:solidFill>
                <a:effectLst/>
                <a:latin typeface="+mj-lt"/>
              </a:rPr>
              <a:t>sunflower</a:t>
            </a:r>
          </a:p>
          <a:p>
            <a:pPr algn="just" fontAlgn="base">
              <a:buFont typeface="Arial" panose="020B0604020202020204" pitchFamily="34" charset="0"/>
              <a:buChar char="•"/>
            </a:pPr>
            <a:r>
              <a:rPr lang="en-US" sz="2000" b="0" i="0" dirty="0">
                <a:solidFill>
                  <a:schemeClr val="tx1"/>
                </a:solidFill>
                <a:effectLst/>
                <a:latin typeface="+mj-lt"/>
              </a:rPr>
              <a:t>Tulip</a:t>
            </a:r>
          </a:p>
          <a:p>
            <a:pPr algn="just" fontAlgn="base">
              <a:buFont typeface="Arial" panose="020B0604020202020204" pitchFamily="34" charset="0"/>
              <a:buChar char="•"/>
            </a:pPr>
            <a:endParaRPr lang="en-US" sz="2000" dirty="0">
              <a:solidFill>
                <a:schemeClr val="tx1"/>
              </a:solidFill>
              <a:latin typeface="+mj-lt"/>
            </a:endParaRPr>
          </a:p>
          <a:p>
            <a:pPr marL="0" indent="0" algn="just" fontAlgn="base">
              <a:buNone/>
            </a:pPr>
            <a:r>
              <a:rPr lang="en-US" sz="2000" b="1" i="0" dirty="0">
                <a:solidFill>
                  <a:schemeClr val="tx1"/>
                </a:solidFill>
                <a:effectLst/>
                <a:latin typeface="+mj-lt"/>
              </a:rPr>
              <a:t>Dataset link:</a:t>
            </a:r>
          </a:p>
          <a:p>
            <a:pPr marL="0" indent="0" algn="just" fontAlgn="base">
              <a:buNone/>
            </a:pPr>
            <a:r>
              <a:rPr lang="en-IN" b="0" dirty="0">
                <a:solidFill>
                  <a:srgbClr val="A31515"/>
                </a:solidFill>
                <a:effectLst/>
                <a:latin typeface="Courier New" panose="02070309020205020404" pitchFamily="49" charset="0"/>
              </a:rPr>
              <a:t>http://download.tensorflow.org/example_images/flower_photos.tgz</a:t>
            </a:r>
            <a:endParaRPr lang="en-IN" b="0" dirty="0">
              <a:solidFill>
                <a:srgbClr val="000000"/>
              </a:solidFill>
              <a:effectLst/>
              <a:latin typeface="Courier New" panose="02070309020205020404" pitchFamily="49" charset="0"/>
            </a:endParaRPr>
          </a:p>
          <a:p>
            <a:pPr marL="0" indent="0" algn="just" fontAlgn="base">
              <a:buNone/>
            </a:pPr>
            <a:endParaRPr lang="en-US" sz="2000" b="0" i="0" dirty="0">
              <a:solidFill>
                <a:schemeClr val="tx1"/>
              </a:solidFill>
              <a:latin typeface="+mj-lt"/>
            </a:endParaRPr>
          </a:p>
        </p:txBody>
      </p:sp>
      <p:sp>
        <p:nvSpPr>
          <p:cNvPr id="5" name="Slide Number Placeholder 4">
            <a:extLst>
              <a:ext uri="{FF2B5EF4-FFF2-40B4-BE49-F238E27FC236}">
                <a16:creationId xmlns:a16="http://schemas.microsoft.com/office/drawing/2014/main" id="{DAC301B0-6AF9-453E-9D64-2BBF6575FF32}"/>
              </a:ext>
            </a:extLst>
          </p:cNvPr>
          <p:cNvSpPr>
            <a:spLocks noGrp="1"/>
          </p:cNvSpPr>
          <p:nvPr>
            <p:ph type="sldNum" sz="quarter" idx="12"/>
          </p:nvPr>
        </p:nvSpPr>
        <p:spPr/>
        <p:txBody>
          <a:bodyPr/>
          <a:lstStyle/>
          <a:p>
            <a:fld id="{E4FE5909-3980-46C5-BE4B-24CDA9AC83E8}" type="slidenum">
              <a:rPr lang="en-IN" smtClean="0"/>
              <a:t>12</a:t>
            </a:fld>
            <a:endParaRPr lang="en-IN"/>
          </a:p>
        </p:txBody>
      </p:sp>
    </p:spTree>
    <p:extLst>
      <p:ext uri="{BB962C8B-B14F-4D97-AF65-F5344CB8AC3E}">
        <p14:creationId xmlns:p14="http://schemas.microsoft.com/office/powerpoint/2010/main" val="181662938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F54-DC32-49E6-9BA9-7907C4B1A106}"/>
              </a:ext>
            </a:extLst>
          </p:cNvPr>
          <p:cNvSpPr>
            <a:spLocks noGrp="1"/>
          </p:cNvSpPr>
          <p:nvPr>
            <p:ph type="title"/>
          </p:nvPr>
        </p:nvSpPr>
        <p:spPr/>
        <p:txBody>
          <a:bodyPr/>
          <a:lstStyle/>
          <a:p>
            <a:r>
              <a:rPr lang="en-US" dirty="0"/>
              <a:t>EXPERIMENTATION AND RESULTS</a:t>
            </a:r>
            <a:endParaRPr lang="en-IN" dirty="0"/>
          </a:p>
        </p:txBody>
      </p:sp>
      <p:sp>
        <p:nvSpPr>
          <p:cNvPr id="5" name="Slide Number Placeholder 4">
            <a:extLst>
              <a:ext uri="{FF2B5EF4-FFF2-40B4-BE49-F238E27FC236}">
                <a16:creationId xmlns:a16="http://schemas.microsoft.com/office/drawing/2014/main" id="{FFE2F604-4B7E-424D-83BB-7BBEB4928B9C}"/>
              </a:ext>
            </a:extLst>
          </p:cNvPr>
          <p:cNvSpPr>
            <a:spLocks noGrp="1"/>
          </p:cNvSpPr>
          <p:nvPr>
            <p:ph type="sldNum" sz="quarter" idx="12"/>
          </p:nvPr>
        </p:nvSpPr>
        <p:spPr/>
        <p:txBody>
          <a:bodyPr/>
          <a:lstStyle/>
          <a:p>
            <a:fld id="{E4FE5909-3980-46C5-BE4B-24CDA9AC83E8}" type="slidenum">
              <a:rPr lang="en-IN" smtClean="0"/>
              <a:t>13</a:t>
            </a:fld>
            <a:endParaRPr lang="en-IN"/>
          </a:p>
        </p:txBody>
      </p:sp>
      <p:pic>
        <p:nvPicPr>
          <p:cNvPr id="14" name="Picture 13">
            <a:extLst>
              <a:ext uri="{FF2B5EF4-FFF2-40B4-BE49-F238E27FC236}">
                <a16:creationId xmlns:a16="http://schemas.microsoft.com/office/drawing/2014/main" id="{52AE7EFF-6421-450B-8E1D-CFC75B9C4AB6}"/>
              </a:ext>
            </a:extLst>
          </p:cNvPr>
          <p:cNvPicPr>
            <a:picLocks noChangeAspect="1"/>
          </p:cNvPicPr>
          <p:nvPr/>
        </p:nvPicPr>
        <p:blipFill rotWithShape="1">
          <a:blip r:embed="rId2">
            <a:extLst>
              <a:ext uri="{28A0092B-C50C-407E-A947-70E740481C1C}">
                <a14:useLocalDpi xmlns:a14="http://schemas.microsoft.com/office/drawing/2010/main" val="0"/>
              </a:ext>
            </a:extLst>
          </a:blip>
          <a:srcRect l="1" t="9148" r="-1104" b="25410"/>
          <a:stretch/>
        </p:blipFill>
        <p:spPr>
          <a:xfrm>
            <a:off x="675550" y="3258105"/>
            <a:ext cx="8948691" cy="3258104"/>
          </a:xfrm>
          <a:prstGeom prst="rect">
            <a:avLst/>
          </a:prstGeom>
        </p:spPr>
      </p:pic>
      <p:sp>
        <p:nvSpPr>
          <p:cNvPr id="26" name="Title 1">
            <a:extLst>
              <a:ext uri="{FF2B5EF4-FFF2-40B4-BE49-F238E27FC236}">
                <a16:creationId xmlns:a16="http://schemas.microsoft.com/office/drawing/2014/main" id="{10178493-625D-49D0-B0B7-11B8D95EBFE7}"/>
              </a:ext>
            </a:extLst>
          </p:cNvPr>
          <p:cNvSpPr txBox="1">
            <a:spLocks/>
          </p:cNvSpPr>
          <p:nvPr/>
        </p:nvSpPr>
        <p:spPr bwMode="gray">
          <a:xfrm>
            <a:off x="675550" y="2315676"/>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IMPORTING PACKAGES</a:t>
            </a:r>
            <a:endParaRPr lang="en-IN" sz="2400" b="1" dirty="0">
              <a:solidFill>
                <a:schemeClr val="tx1"/>
              </a:solidFill>
            </a:endParaRPr>
          </a:p>
        </p:txBody>
      </p:sp>
    </p:spTree>
    <p:extLst>
      <p:ext uri="{BB962C8B-B14F-4D97-AF65-F5344CB8AC3E}">
        <p14:creationId xmlns:p14="http://schemas.microsoft.com/office/powerpoint/2010/main" val="15222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5120D-ECF1-49F2-BCCC-F40915EA4809}"/>
              </a:ext>
            </a:extLst>
          </p:cNvPr>
          <p:cNvSpPr>
            <a:spLocks noGrp="1"/>
          </p:cNvSpPr>
          <p:nvPr>
            <p:ph type="sldNum" sz="quarter" idx="12"/>
          </p:nvPr>
        </p:nvSpPr>
        <p:spPr/>
        <p:txBody>
          <a:bodyPr/>
          <a:lstStyle/>
          <a:p>
            <a:fld id="{E4FE5909-3980-46C5-BE4B-24CDA9AC83E8}" type="slidenum">
              <a:rPr lang="en-IN" smtClean="0"/>
              <a:t>14</a:t>
            </a:fld>
            <a:endParaRPr lang="en-IN"/>
          </a:p>
        </p:txBody>
      </p:sp>
      <p:sp>
        <p:nvSpPr>
          <p:cNvPr id="4" name="Slide Number Placeholder 4">
            <a:extLst>
              <a:ext uri="{FF2B5EF4-FFF2-40B4-BE49-F238E27FC236}">
                <a16:creationId xmlns:a16="http://schemas.microsoft.com/office/drawing/2014/main" id="{95C82469-3255-44F3-8B89-E7368D49420C}"/>
              </a:ext>
            </a:extLst>
          </p:cNvPr>
          <p:cNvSpPr txBox="1">
            <a:spLocks/>
          </p:cNvSpPr>
          <p:nvPr/>
        </p:nvSpPr>
        <p:spPr bwMode="gray">
          <a:xfrm>
            <a:off x="10148353" y="-1548218"/>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4FE5909-3980-46C5-BE4B-24CDA9AC83E8}" type="slidenum">
              <a:rPr lang="en-IN" smtClean="0"/>
              <a:pPr/>
              <a:t>14</a:t>
            </a:fld>
            <a:endParaRPr lang="en-IN" dirty="0"/>
          </a:p>
        </p:txBody>
      </p:sp>
      <p:sp>
        <p:nvSpPr>
          <p:cNvPr id="5" name="Title 1">
            <a:extLst>
              <a:ext uri="{FF2B5EF4-FFF2-40B4-BE49-F238E27FC236}">
                <a16:creationId xmlns:a16="http://schemas.microsoft.com/office/drawing/2014/main" id="{A1985334-5B69-49FE-80A9-5F18627EEA77}"/>
              </a:ext>
            </a:extLst>
          </p:cNvPr>
          <p:cNvSpPr txBox="1">
            <a:spLocks/>
          </p:cNvSpPr>
          <p:nvPr/>
        </p:nvSpPr>
        <p:spPr bwMode="gray">
          <a:xfrm>
            <a:off x="569018" y="356452"/>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IMPORTING AND SPLITTING DATSET AS TEST AND TRAIN </a:t>
            </a:r>
            <a:endParaRPr lang="en-IN" sz="2400" b="1" dirty="0">
              <a:solidFill>
                <a:schemeClr val="tx1"/>
              </a:solidFill>
            </a:endParaRPr>
          </a:p>
        </p:txBody>
      </p:sp>
      <p:pic>
        <p:nvPicPr>
          <p:cNvPr id="6" name="Picture 5">
            <a:extLst>
              <a:ext uri="{FF2B5EF4-FFF2-40B4-BE49-F238E27FC236}">
                <a16:creationId xmlns:a16="http://schemas.microsoft.com/office/drawing/2014/main" id="{2B143460-022E-45F7-BEA2-2B5EF86F9473}"/>
              </a:ext>
            </a:extLst>
          </p:cNvPr>
          <p:cNvPicPr>
            <a:picLocks noChangeAspect="1"/>
          </p:cNvPicPr>
          <p:nvPr/>
        </p:nvPicPr>
        <p:blipFill rotWithShape="1">
          <a:blip r:embed="rId2">
            <a:extLst>
              <a:ext uri="{28A0092B-C50C-407E-A947-70E740481C1C}">
                <a14:useLocalDpi xmlns:a14="http://schemas.microsoft.com/office/drawing/2010/main" val="0"/>
              </a:ext>
            </a:extLst>
          </a:blip>
          <a:srcRect l="5541" t="24506" r="49023" b="7055"/>
          <a:stretch/>
        </p:blipFill>
        <p:spPr>
          <a:xfrm>
            <a:off x="2601157" y="1002316"/>
            <a:ext cx="4091759" cy="3466804"/>
          </a:xfrm>
          <a:prstGeom prst="rect">
            <a:avLst/>
          </a:prstGeom>
        </p:spPr>
      </p:pic>
      <p:pic>
        <p:nvPicPr>
          <p:cNvPr id="7" name="Picture 6">
            <a:extLst>
              <a:ext uri="{FF2B5EF4-FFF2-40B4-BE49-F238E27FC236}">
                <a16:creationId xmlns:a16="http://schemas.microsoft.com/office/drawing/2014/main" id="{1779DE39-98E6-4D9A-BACC-3075D9BD192F}"/>
              </a:ext>
            </a:extLst>
          </p:cNvPr>
          <p:cNvPicPr>
            <a:picLocks noChangeAspect="1"/>
          </p:cNvPicPr>
          <p:nvPr/>
        </p:nvPicPr>
        <p:blipFill rotWithShape="1">
          <a:blip r:embed="rId3">
            <a:extLst>
              <a:ext uri="{28A0092B-C50C-407E-A947-70E740481C1C}">
                <a14:useLocalDpi xmlns:a14="http://schemas.microsoft.com/office/drawing/2010/main" val="0"/>
              </a:ext>
            </a:extLst>
          </a:blip>
          <a:srcRect l="2620" t="33766" r="41966" b="26344"/>
          <a:stretch/>
        </p:blipFill>
        <p:spPr>
          <a:xfrm>
            <a:off x="2414726" y="4122282"/>
            <a:ext cx="6755907" cy="2735718"/>
          </a:xfrm>
          <a:prstGeom prst="rect">
            <a:avLst/>
          </a:prstGeom>
        </p:spPr>
      </p:pic>
      <p:pic>
        <p:nvPicPr>
          <p:cNvPr id="9" name="Picture 8">
            <a:extLst>
              <a:ext uri="{FF2B5EF4-FFF2-40B4-BE49-F238E27FC236}">
                <a16:creationId xmlns:a16="http://schemas.microsoft.com/office/drawing/2014/main" id="{0A78EB16-5768-4EBD-BFFB-4541B480B2A7}"/>
              </a:ext>
            </a:extLst>
          </p:cNvPr>
          <p:cNvPicPr>
            <a:picLocks noChangeAspect="1"/>
          </p:cNvPicPr>
          <p:nvPr/>
        </p:nvPicPr>
        <p:blipFill rotWithShape="1">
          <a:blip r:embed="rId4">
            <a:extLst>
              <a:ext uri="{28A0092B-C50C-407E-A947-70E740481C1C}">
                <a14:useLocalDpi xmlns:a14="http://schemas.microsoft.com/office/drawing/2010/main" val="0"/>
              </a:ext>
            </a:extLst>
          </a:blip>
          <a:srcRect t="17217" r="78665" b="40842"/>
          <a:stretch/>
        </p:blipFill>
        <p:spPr>
          <a:xfrm>
            <a:off x="0" y="1002316"/>
            <a:ext cx="2601157" cy="2876365"/>
          </a:xfrm>
          <a:prstGeom prst="rect">
            <a:avLst/>
          </a:prstGeom>
        </p:spPr>
      </p:pic>
    </p:spTree>
    <p:extLst>
      <p:ext uri="{BB962C8B-B14F-4D97-AF65-F5344CB8AC3E}">
        <p14:creationId xmlns:p14="http://schemas.microsoft.com/office/powerpoint/2010/main" val="40079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B24453-8F6B-40D8-A483-F1679BF825D4}"/>
              </a:ext>
            </a:extLst>
          </p:cNvPr>
          <p:cNvSpPr>
            <a:spLocks noGrp="1"/>
          </p:cNvSpPr>
          <p:nvPr>
            <p:ph type="sldNum" sz="quarter" idx="12"/>
          </p:nvPr>
        </p:nvSpPr>
        <p:spPr/>
        <p:txBody>
          <a:bodyPr/>
          <a:lstStyle/>
          <a:p>
            <a:fld id="{E4FE5909-3980-46C5-BE4B-24CDA9AC83E8}" type="slidenum">
              <a:rPr lang="en-IN" smtClean="0"/>
              <a:t>15</a:t>
            </a:fld>
            <a:endParaRPr lang="en-IN"/>
          </a:p>
        </p:txBody>
      </p:sp>
      <p:pic>
        <p:nvPicPr>
          <p:cNvPr id="8" name="Picture 7">
            <a:extLst>
              <a:ext uri="{FF2B5EF4-FFF2-40B4-BE49-F238E27FC236}">
                <a16:creationId xmlns:a16="http://schemas.microsoft.com/office/drawing/2014/main" id="{BA93821C-5337-439D-9D0E-0E8BEF404A10}"/>
              </a:ext>
            </a:extLst>
          </p:cNvPr>
          <p:cNvPicPr>
            <a:picLocks noChangeAspect="1"/>
          </p:cNvPicPr>
          <p:nvPr/>
        </p:nvPicPr>
        <p:blipFill rotWithShape="1">
          <a:blip r:embed="rId2">
            <a:extLst>
              <a:ext uri="{28A0092B-C50C-407E-A947-70E740481C1C}">
                <a14:useLocalDpi xmlns:a14="http://schemas.microsoft.com/office/drawing/2010/main" val="0"/>
              </a:ext>
            </a:extLst>
          </a:blip>
          <a:srcRect l="2330" t="19288" r="57330" b="13785"/>
          <a:stretch/>
        </p:blipFill>
        <p:spPr>
          <a:xfrm>
            <a:off x="569018" y="949910"/>
            <a:ext cx="4918230" cy="4589755"/>
          </a:xfrm>
          <a:prstGeom prst="rect">
            <a:avLst/>
          </a:prstGeom>
        </p:spPr>
      </p:pic>
      <p:sp>
        <p:nvSpPr>
          <p:cNvPr id="9" name="Title 1">
            <a:extLst>
              <a:ext uri="{FF2B5EF4-FFF2-40B4-BE49-F238E27FC236}">
                <a16:creationId xmlns:a16="http://schemas.microsoft.com/office/drawing/2014/main" id="{3DCC5AFC-52DF-419D-B0AC-B1AF582D8CD9}"/>
              </a:ext>
            </a:extLst>
          </p:cNvPr>
          <p:cNvSpPr txBox="1">
            <a:spLocks/>
          </p:cNvSpPr>
          <p:nvPr/>
        </p:nvSpPr>
        <p:spPr bwMode="gray">
          <a:xfrm>
            <a:off x="569018" y="356452"/>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IMPLEMENTATION USING CNN</a:t>
            </a:r>
            <a:endParaRPr lang="en-IN" sz="2400" b="1" dirty="0">
              <a:solidFill>
                <a:schemeClr val="tx1"/>
              </a:solidFill>
            </a:endParaRPr>
          </a:p>
        </p:txBody>
      </p:sp>
      <p:pic>
        <p:nvPicPr>
          <p:cNvPr id="11" name="Picture 10">
            <a:extLst>
              <a:ext uri="{FF2B5EF4-FFF2-40B4-BE49-F238E27FC236}">
                <a16:creationId xmlns:a16="http://schemas.microsoft.com/office/drawing/2014/main" id="{45489897-8C4D-46B6-803D-80206BDB6E65}"/>
              </a:ext>
            </a:extLst>
          </p:cNvPr>
          <p:cNvPicPr>
            <a:picLocks noChangeAspect="1"/>
          </p:cNvPicPr>
          <p:nvPr/>
        </p:nvPicPr>
        <p:blipFill rotWithShape="1">
          <a:blip r:embed="rId3">
            <a:extLst>
              <a:ext uri="{28A0092B-C50C-407E-A947-70E740481C1C}">
                <a14:useLocalDpi xmlns:a14="http://schemas.microsoft.com/office/drawing/2010/main" val="0"/>
              </a:ext>
            </a:extLst>
          </a:blip>
          <a:srcRect l="4667" t="51262" r="36650" b="7702"/>
          <a:stretch/>
        </p:blipFill>
        <p:spPr>
          <a:xfrm>
            <a:off x="4759278" y="3748048"/>
            <a:ext cx="7154555" cy="2814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627225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926E73-B390-40F5-81D7-8D50343E203C}"/>
              </a:ext>
            </a:extLst>
          </p:cNvPr>
          <p:cNvSpPr>
            <a:spLocks noGrp="1"/>
          </p:cNvSpPr>
          <p:nvPr>
            <p:ph type="sldNum" sz="quarter" idx="12"/>
          </p:nvPr>
        </p:nvSpPr>
        <p:spPr/>
        <p:txBody>
          <a:bodyPr/>
          <a:lstStyle/>
          <a:p>
            <a:fld id="{E4FE5909-3980-46C5-BE4B-24CDA9AC83E8}" type="slidenum">
              <a:rPr lang="en-IN" smtClean="0"/>
              <a:t>16</a:t>
            </a:fld>
            <a:endParaRPr lang="en-IN"/>
          </a:p>
        </p:txBody>
      </p:sp>
      <p:pic>
        <p:nvPicPr>
          <p:cNvPr id="5" name="Picture 4">
            <a:extLst>
              <a:ext uri="{FF2B5EF4-FFF2-40B4-BE49-F238E27FC236}">
                <a16:creationId xmlns:a16="http://schemas.microsoft.com/office/drawing/2014/main" id="{13851AEE-BF22-49AB-9600-D76FDEE7675B}"/>
              </a:ext>
            </a:extLst>
          </p:cNvPr>
          <p:cNvPicPr>
            <a:picLocks noChangeAspect="1"/>
          </p:cNvPicPr>
          <p:nvPr/>
        </p:nvPicPr>
        <p:blipFill rotWithShape="1">
          <a:blip r:embed="rId2">
            <a:extLst>
              <a:ext uri="{28A0092B-C50C-407E-A947-70E740481C1C}">
                <a14:useLocalDpi xmlns:a14="http://schemas.microsoft.com/office/drawing/2010/main" val="0"/>
              </a:ext>
            </a:extLst>
          </a:blip>
          <a:srcRect l="2254" t="20040" r="50551" b="7215"/>
          <a:stretch/>
        </p:blipFill>
        <p:spPr>
          <a:xfrm>
            <a:off x="213064" y="1438183"/>
            <a:ext cx="5335480" cy="4626064"/>
          </a:xfrm>
          <a:prstGeom prst="rect">
            <a:avLst/>
          </a:prstGeom>
        </p:spPr>
      </p:pic>
      <p:pic>
        <p:nvPicPr>
          <p:cNvPr id="7" name="Picture 6">
            <a:extLst>
              <a:ext uri="{FF2B5EF4-FFF2-40B4-BE49-F238E27FC236}">
                <a16:creationId xmlns:a16="http://schemas.microsoft.com/office/drawing/2014/main" id="{B7DB6F91-3537-474B-B785-AD19FEF5C2E3}"/>
              </a:ext>
            </a:extLst>
          </p:cNvPr>
          <p:cNvPicPr>
            <a:picLocks noChangeAspect="1"/>
          </p:cNvPicPr>
          <p:nvPr/>
        </p:nvPicPr>
        <p:blipFill rotWithShape="1">
          <a:blip r:embed="rId3">
            <a:extLst>
              <a:ext uri="{28A0092B-C50C-407E-A947-70E740481C1C}">
                <a14:useLocalDpi xmlns:a14="http://schemas.microsoft.com/office/drawing/2010/main" val="0"/>
              </a:ext>
            </a:extLst>
          </a:blip>
          <a:srcRect l="3732" t="21063" r="52456" b="9398"/>
          <a:stretch/>
        </p:blipFill>
        <p:spPr>
          <a:xfrm>
            <a:off x="5548544" y="1438183"/>
            <a:ext cx="5193436" cy="4636680"/>
          </a:xfrm>
          <a:prstGeom prst="rect">
            <a:avLst/>
          </a:prstGeom>
        </p:spPr>
      </p:pic>
      <p:sp>
        <p:nvSpPr>
          <p:cNvPr id="8" name="Title 1">
            <a:extLst>
              <a:ext uri="{FF2B5EF4-FFF2-40B4-BE49-F238E27FC236}">
                <a16:creationId xmlns:a16="http://schemas.microsoft.com/office/drawing/2014/main" id="{074FCFA5-E771-446E-8AA9-9A1B28553081}"/>
              </a:ext>
            </a:extLst>
          </p:cNvPr>
          <p:cNvSpPr txBox="1">
            <a:spLocks/>
          </p:cNvSpPr>
          <p:nvPr/>
        </p:nvSpPr>
        <p:spPr bwMode="gray">
          <a:xfrm>
            <a:off x="569018" y="356452"/>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EVALUATING TEST ACCURACY AS STEP BY STEP:</a:t>
            </a:r>
            <a:endParaRPr lang="en-IN" sz="2400" b="1" dirty="0">
              <a:solidFill>
                <a:schemeClr val="tx1"/>
              </a:solidFill>
            </a:endParaRPr>
          </a:p>
        </p:txBody>
      </p:sp>
    </p:spTree>
    <p:extLst>
      <p:ext uri="{BB962C8B-B14F-4D97-AF65-F5344CB8AC3E}">
        <p14:creationId xmlns:p14="http://schemas.microsoft.com/office/powerpoint/2010/main" val="245497721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1CF85E-E5AC-4937-AFB3-625CD7085E07}"/>
              </a:ext>
            </a:extLst>
          </p:cNvPr>
          <p:cNvSpPr>
            <a:spLocks noGrp="1"/>
          </p:cNvSpPr>
          <p:nvPr>
            <p:ph type="sldNum" sz="quarter" idx="12"/>
          </p:nvPr>
        </p:nvSpPr>
        <p:spPr/>
        <p:txBody>
          <a:bodyPr/>
          <a:lstStyle/>
          <a:p>
            <a:fld id="{E4FE5909-3980-46C5-BE4B-24CDA9AC83E8}" type="slidenum">
              <a:rPr lang="en-IN" smtClean="0"/>
              <a:t>17</a:t>
            </a:fld>
            <a:endParaRPr lang="en-IN"/>
          </a:p>
        </p:txBody>
      </p:sp>
      <p:pic>
        <p:nvPicPr>
          <p:cNvPr id="7" name="Picture 6">
            <a:extLst>
              <a:ext uri="{FF2B5EF4-FFF2-40B4-BE49-F238E27FC236}">
                <a16:creationId xmlns:a16="http://schemas.microsoft.com/office/drawing/2014/main" id="{316A53E3-81AF-481D-AB59-F0F8ABB46DC2}"/>
              </a:ext>
            </a:extLst>
          </p:cNvPr>
          <p:cNvPicPr>
            <a:picLocks noChangeAspect="1"/>
          </p:cNvPicPr>
          <p:nvPr/>
        </p:nvPicPr>
        <p:blipFill rotWithShape="1">
          <a:blip r:embed="rId2">
            <a:extLst>
              <a:ext uri="{28A0092B-C50C-407E-A947-70E740481C1C}">
                <a14:useLocalDpi xmlns:a14="http://schemas.microsoft.com/office/drawing/2010/main" val="0"/>
              </a:ext>
            </a:extLst>
          </a:blip>
          <a:srcRect l="2476" t="20194" r="36578" b="11586"/>
          <a:stretch/>
        </p:blipFill>
        <p:spPr>
          <a:xfrm>
            <a:off x="301841" y="1384916"/>
            <a:ext cx="7430610" cy="4678533"/>
          </a:xfrm>
          <a:prstGeom prst="rect">
            <a:avLst/>
          </a:prstGeom>
        </p:spPr>
      </p:pic>
      <p:sp>
        <p:nvSpPr>
          <p:cNvPr id="8" name="Title 1">
            <a:extLst>
              <a:ext uri="{FF2B5EF4-FFF2-40B4-BE49-F238E27FC236}">
                <a16:creationId xmlns:a16="http://schemas.microsoft.com/office/drawing/2014/main" id="{EF6E6A25-0FD4-4CCB-A453-450D2F089360}"/>
              </a:ext>
            </a:extLst>
          </p:cNvPr>
          <p:cNvSpPr txBox="1">
            <a:spLocks/>
          </p:cNvSpPr>
          <p:nvPr/>
        </p:nvSpPr>
        <p:spPr bwMode="gray">
          <a:xfrm>
            <a:off x="569018" y="356452"/>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INCORRECT PREDCITION:</a:t>
            </a:r>
            <a:endParaRPr lang="en-IN" sz="2400" b="1" dirty="0">
              <a:solidFill>
                <a:schemeClr val="tx1"/>
              </a:solidFill>
            </a:endParaRPr>
          </a:p>
        </p:txBody>
      </p:sp>
    </p:spTree>
    <p:extLst>
      <p:ext uri="{BB962C8B-B14F-4D97-AF65-F5344CB8AC3E}">
        <p14:creationId xmlns:p14="http://schemas.microsoft.com/office/powerpoint/2010/main" val="283831274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68A33D9-7129-4215-A6D6-1556081EEA54}"/>
              </a:ext>
            </a:extLst>
          </p:cNvPr>
          <p:cNvSpPr>
            <a:spLocks noGrp="1"/>
          </p:cNvSpPr>
          <p:nvPr>
            <p:ph type="sldNum" sz="quarter" idx="12"/>
          </p:nvPr>
        </p:nvSpPr>
        <p:spPr/>
        <p:txBody>
          <a:bodyPr/>
          <a:lstStyle/>
          <a:p>
            <a:fld id="{E4FE5909-3980-46C5-BE4B-24CDA9AC83E8}" type="slidenum">
              <a:rPr lang="en-IN" smtClean="0"/>
              <a:t>18</a:t>
            </a:fld>
            <a:endParaRPr lang="en-IN"/>
          </a:p>
        </p:txBody>
      </p:sp>
      <p:pic>
        <p:nvPicPr>
          <p:cNvPr id="5" name="Picture 4">
            <a:extLst>
              <a:ext uri="{FF2B5EF4-FFF2-40B4-BE49-F238E27FC236}">
                <a16:creationId xmlns:a16="http://schemas.microsoft.com/office/drawing/2014/main" id="{8C2ED397-4514-466A-8CA6-EFCE88E5F8D5}"/>
              </a:ext>
            </a:extLst>
          </p:cNvPr>
          <p:cNvPicPr>
            <a:picLocks noChangeAspect="1"/>
          </p:cNvPicPr>
          <p:nvPr/>
        </p:nvPicPr>
        <p:blipFill rotWithShape="1">
          <a:blip r:embed="rId2">
            <a:extLst>
              <a:ext uri="{28A0092B-C50C-407E-A947-70E740481C1C}">
                <a14:useLocalDpi xmlns:a14="http://schemas.microsoft.com/office/drawing/2010/main" val="0"/>
              </a:ext>
            </a:extLst>
          </a:blip>
          <a:srcRect l="2257" t="23430" r="47718" b="7314"/>
          <a:stretch/>
        </p:blipFill>
        <p:spPr>
          <a:xfrm>
            <a:off x="275208" y="1606858"/>
            <a:ext cx="6098959" cy="4749554"/>
          </a:xfrm>
          <a:prstGeom prst="rect">
            <a:avLst/>
          </a:prstGeom>
        </p:spPr>
      </p:pic>
      <p:sp>
        <p:nvSpPr>
          <p:cNvPr id="6" name="Title 1">
            <a:extLst>
              <a:ext uri="{FF2B5EF4-FFF2-40B4-BE49-F238E27FC236}">
                <a16:creationId xmlns:a16="http://schemas.microsoft.com/office/drawing/2014/main" id="{F38133FA-117E-482E-8DCB-3374EB9C8CBE}"/>
              </a:ext>
            </a:extLst>
          </p:cNvPr>
          <p:cNvSpPr txBox="1">
            <a:spLocks/>
          </p:cNvSpPr>
          <p:nvPr/>
        </p:nvSpPr>
        <p:spPr bwMode="gray">
          <a:xfrm>
            <a:off x="569018" y="356452"/>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a:solidFill>
                  <a:schemeClr val="tx1"/>
                </a:solidFill>
              </a:rPr>
              <a:t>CONFUSION MATRIX</a:t>
            </a:r>
            <a:endParaRPr lang="en-IN" sz="2400" b="1" dirty="0">
              <a:solidFill>
                <a:schemeClr val="tx1"/>
              </a:solidFill>
            </a:endParaRPr>
          </a:p>
        </p:txBody>
      </p:sp>
    </p:spTree>
    <p:extLst>
      <p:ext uri="{BB962C8B-B14F-4D97-AF65-F5344CB8AC3E}">
        <p14:creationId xmlns:p14="http://schemas.microsoft.com/office/powerpoint/2010/main" val="376467269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BAAF2-E902-4C75-B4CD-72DE496CD94B}"/>
              </a:ext>
            </a:extLst>
          </p:cNvPr>
          <p:cNvSpPr>
            <a:spLocks noGrp="1"/>
          </p:cNvSpPr>
          <p:nvPr>
            <p:ph type="title"/>
          </p:nvPr>
        </p:nvSpPr>
        <p:spPr>
          <a:xfrm>
            <a:off x="810709" y="876849"/>
            <a:ext cx="8761413" cy="706964"/>
          </a:xfrm>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B935591D-DDB5-4095-A0A3-CCD229A08ECD}"/>
              </a:ext>
            </a:extLst>
          </p:cNvPr>
          <p:cNvSpPr>
            <a:spLocks noGrp="1"/>
          </p:cNvSpPr>
          <p:nvPr>
            <p:ph idx="1"/>
          </p:nvPr>
        </p:nvSpPr>
        <p:spPr>
          <a:xfrm>
            <a:off x="516367" y="2468032"/>
            <a:ext cx="11370833" cy="3416300"/>
          </a:xfrm>
        </p:spPr>
        <p:txBody>
          <a:bodyPr>
            <a:normAutofit/>
          </a:bodyPr>
          <a:lstStyle/>
          <a:p>
            <a:pPr marL="0" indent="0">
              <a:buNone/>
            </a:pPr>
            <a:endParaRPr lang="en-US" sz="2000" dirty="0">
              <a:solidFill>
                <a:schemeClr val="tx1"/>
              </a:solidFill>
              <a:latin typeface="+mj-lt"/>
            </a:endParaRPr>
          </a:p>
          <a:p>
            <a:pPr marL="75565" indent="-228600">
              <a:lnSpc>
                <a:spcPct val="115000"/>
              </a:lnSpc>
              <a:tabLst>
                <a:tab pos="312420" algn="l"/>
              </a:tabLst>
            </a:pPr>
            <a:r>
              <a:rPr lang="en-GB" sz="2000" dirty="0">
                <a:solidFill>
                  <a:schemeClr val="tx1"/>
                </a:solidFill>
                <a:effectLst/>
                <a:latin typeface="+mj-lt"/>
                <a:ea typeface="Times New Roman" panose="02020603050405020304" pitchFamily="18" charset="0"/>
              </a:rPr>
              <a:t>  Plant Identification is the one of best idea for detect the any kind of plant confirm as 			using our deep learning technique.</a:t>
            </a:r>
            <a:endParaRPr lang="en-IN" sz="2000" dirty="0">
              <a:solidFill>
                <a:schemeClr val="tx1"/>
              </a:solidFill>
              <a:effectLst/>
              <a:latin typeface="+mj-lt"/>
              <a:ea typeface="Arial" panose="020B0604020202020204" pitchFamily="34" charset="0"/>
            </a:endParaRPr>
          </a:p>
          <a:p>
            <a:pPr marL="0" indent="0">
              <a:lnSpc>
                <a:spcPct val="115000"/>
              </a:lnSpc>
              <a:buNone/>
              <a:tabLst>
                <a:tab pos="312420" algn="l"/>
              </a:tabLst>
            </a:pPr>
            <a:r>
              <a:rPr lang="en-GB" sz="2000" dirty="0">
                <a:solidFill>
                  <a:schemeClr val="tx1"/>
                </a:solidFill>
                <a:effectLst/>
                <a:latin typeface="+mj-lt"/>
                <a:ea typeface="Times New Roman" panose="02020603050405020304" pitchFamily="18" charset="0"/>
              </a:rPr>
              <a:t>                   </a:t>
            </a:r>
            <a:endParaRPr lang="en-IN" sz="2000" dirty="0">
              <a:solidFill>
                <a:schemeClr val="tx1"/>
              </a:solidFill>
              <a:effectLst/>
              <a:latin typeface="+mj-lt"/>
              <a:ea typeface="Arial" panose="020B0604020202020204" pitchFamily="34" charset="0"/>
            </a:endParaRPr>
          </a:p>
          <a:p>
            <a:pPr marL="75565" indent="-228600">
              <a:lnSpc>
                <a:spcPct val="115000"/>
              </a:lnSpc>
              <a:tabLst>
                <a:tab pos="312420" algn="l"/>
              </a:tabLst>
            </a:pPr>
            <a:r>
              <a:rPr lang="en-GB" sz="2000" dirty="0">
                <a:solidFill>
                  <a:schemeClr val="tx1"/>
                </a:solidFill>
                <a:effectLst/>
                <a:latin typeface="+mj-lt"/>
                <a:ea typeface="Times New Roman" panose="02020603050405020304" pitchFamily="18" charset="0"/>
              </a:rPr>
              <a:t>  We have learned CNN, one of the most frequently used algorithms in deep learning.</a:t>
            </a:r>
            <a:endParaRPr lang="en-IN" sz="2000" dirty="0">
              <a:solidFill>
                <a:schemeClr val="tx1"/>
              </a:solidFill>
              <a:effectLst/>
              <a:latin typeface="+mj-lt"/>
              <a:ea typeface="Arial" panose="020B0604020202020204" pitchFamily="34" charset="0"/>
            </a:endParaRPr>
          </a:p>
          <a:p>
            <a:pPr marL="0" indent="0">
              <a:lnSpc>
                <a:spcPct val="115000"/>
              </a:lnSpc>
              <a:buNone/>
              <a:tabLst>
                <a:tab pos="312420" algn="l"/>
              </a:tabLst>
            </a:pPr>
            <a:endParaRPr lang="en-IN" sz="2000" dirty="0">
              <a:solidFill>
                <a:schemeClr val="tx1"/>
              </a:solidFill>
              <a:effectLst/>
              <a:latin typeface="+mj-lt"/>
              <a:ea typeface="Arial" panose="020B0604020202020204" pitchFamily="34" charset="0"/>
            </a:endParaRPr>
          </a:p>
          <a:p>
            <a:r>
              <a:rPr lang="en-GB" sz="2000" dirty="0">
                <a:solidFill>
                  <a:schemeClr val="tx1"/>
                </a:solidFill>
                <a:effectLst/>
                <a:latin typeface="+mj-lt"/>
                <a:ea typeface="Times New Roman" panose="02020603050405020304" pitchFamily="18" charset="0"/>
              </a:rPr>
              <a:t>We have learned all about Confusion Matrix and wrong predictions in CNN</a:t>
            </a:r>
            <a:endParaRPr lang="en-US" sz="2000" dirty="0">
              <a:solidFill>
                <a:schemeClr val="tx1"/>
              </a:solidFill>
              <a:latin typeface="+mj-lt"/>
            </a:endParaRPr>
          </a:p>
          <a:p>
            <a:endParaRPr lang="en-IN" sz="2000" dirty="0">
              <a:solidFill>
                <a:schemeClr val="tx1"/>
              </a:solidFill>
              <a:latin typeface="+mj-lt"/>
            </a:endParaRPr>
          </a:p>
        </p:txBody>
      </p:sp>
      <p:sp>
        <p:nvSpPr>
          <p:cNvPr id="5" name="Slide Number Placeholder 4">
            <a:extLst>
              <a:ext uri="{FF2B5EF4-FFF2-40B4-BE49-F238E27FC236}">
                <a16:creationId xmlns:a16="http://schemas.microsoft.com/office/drawing/2014/main" id="{E02BE71C-6CAD-4293-AA1F-661F8B91BB75}"/>
              </a:ext>
            </a:extLst>
          </p:cNvPr>
          <p:cNvSpPr>
            <a:spLocks noGrp="1"/>
          </p:cNvSpPr>
          <p:nvPr>
            <p:ph type="sldNum" sz="quarter" idx="12"/>
          </p:nvPr>
        </p:nvSpPr>
        <p:spPr/>
        <p:txBody>
          <a:bodyPr/>
          <a:lstStyle/>
          <a:p>
            <a:fld id="{E4FE5909-3980-46C5-BE4B-24CDA9AC83E8}" type="slidenum">
              <a:rPr lang="en-IN" smtClean="0"/>
              <a:t>19</a:t>
            </a:fld>
            <a:endParaRPr lang="en-IN"/>
          </a:p>
        </p:txBody>
      </p:sp>
    </p:spTree>
    <p:extLst>
      <p:ext uri="{BB962C8B-B14F-4D97-AF65-F5344CB8AC3E}">
        <p14:creationId xmlns:p14="http://schemas.microsoft.com/office/powerpoint/2010/main" val="236091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4A4A-E795-4DF2-9695-5325226D1A6C}"/>
              </a:ext>
            </a:extLst>
          </p:cNvPr>
          <p:cNvSpPr>
            <a:spLocks noGrp="1"/>
          </p:cNvSpPr>
          <p:nvPr>
            <p:ph type="ctrTitle"/>
          </p:nvPr>
        </p:nvSpPr>
        <p:spPr>
          <a:xfrm>
            <a:off x="1873351" y="285639"/>
            <a:ext cx="7625593" cy="1956127"/>
          </a:xfrm>
        </p:spPr>
        <p:txBody>
          <a:bodyPr/>
          <a:lstStyle/>
          <a:p>
            <a:r>
              <a:rPr lang="en-US" sz="3600" b="1" dirty="0"/>
              <a:t>TEAM MEMBERS</a:t>
            </a:r>
            <a:endParaRPr lang="en-IN" sz="3600" b="1" dirty="0"/>
          </a:p>
        </p:txBody>
      </p:sp>
      <p:sp>
        <p:nvSpPr>
          <p:cNvPr id="6" name="Slide Number Placeholder 5">
            <a:extLst>
              <a:ext uri="{FF2B5EF4-FFF2-40B4-BE49-F238E27FC236}">
                <a16:creationId xmlns:a16="http://schemas.microsoft.com/office/drawing/2014/main" id="{70D02D9B-3FA7-4F3C-B4D6-B961EC3150A1}"/>
              </a:ext>
            </a:extLst>
          </p:cNvPr>
          <p:cNvSpPr>
            <a:spLocks noGrp="1"/>
          </p:cNvSpPr>
          <p:nvPr>
            <p:ph type="sldNum" sz="quarter" idx="12"/>
          </p:nvPr>
        </p:nvSpPr>
        <p:spPr/>
        <p:txBody>
          <a:bodyPr/>
          <a:lstStyle/>
          <a:p>
            <a:fld id="{E4FE5909-3980-46C5-BE4B-24CDA9AC83E8}" type="slidenum">
              <a:rPr lang="en-IN" smtClean="0"/>
              <a:t>2</a:t>
            </a:fld>
            <a:endParaRPr lang="en-IN"/>
          </a:p>
        </p:txBody>
      </p:sp>
      <p:sp>
        <p:nvSpPr>
          <p:cNvPr id="4" name="TextBox 3">
            <a:extLst>
              <a:ext uri="{FF2B5EF4-FFF2-40B4-BE49-F238E27FC236}">
                <a16:creationId xmlns:a16="http://schemas.microsoft.com/office/drawing/2014/main" id="{C934DBBE-B624-400E-B20D-E41206D2D2D8}"/>
              </a:ext>
            </a:extLst>
          </p:cNvPr>
          <p:cNvSpPr txBox="1"/>
          <p:nvPr/>
        </p:nvSpPr>
        <p:spPr>
          <a:xfrm>
            <a:off x="2423604" y="2823099"/>
            <a:ext cx="5269391" cy="1569660"/>
          </a:xfrm>
          <a:prstGeom prst="rect">
            <a:avLst/>
          </a:prstGeom>
          <a:solidFill>
            <a:schemeClr val="accent1">
              <a:lumMod val="20000"/>
              <a:lumOff val="80000"/>
            </a:schemeClr>
          </a:solidFill>
          <a:effectLst>
            <a:outerShdw blurRad="76200" dist="12700" dir="2700000" sy="-23000" kx="-800400" algn="bl" rotWithShape="0">
              <a:prstClr val="black">
                <a:alpha val="20000"/>
              </a:prstClr>
            </a:outerShdw>
          </a:effectLst>
        </p:spPr>
        <p:txBody>
          <a:bodyPr wrap="none" rtlCol="0">
            <a:spAutoFit/>
          </a:bodyPr>
          <a:lstStyle/>
          <a:p>
            <a:pPr marL="285750" indent="-285750">
              <a:buFont typeface="Arial" panose="020B0604020202020204" pitchFamily="34" charset="0"/>
              <a:buChar char="•"/>
            </a:pPr>
            <a:r>
              <a:rPr lang="en-US" sz="2400">
                <a:latin typeface="Bahnschrift SemiLight" panose="020B0502040204020203" pitchFamily="34" charset="0"/>
              </a:rPr>
              <a:t>JAYAKUMAR S – 9920004053</a:t>
            </a:r>
          </a:p>
          <a:p>
            <a:pPr marL="285750" indent="-285750">
              <a:buFont typeface="Arial" panose="020B0604020202020204" pitchFamily="34" charset="0"/>
              <a:buChar char="•"/>
            </a:pPr>
            <a:r>
              <a:rPr lang="en-US" sz="2400" dirty="0">
                <a:latin typeface="Bahnschrift SemiLight" panose="020B0502040204020203" pitchFamily="34" charset="0"/>
              </a:rPr>
              <a:t>VISAL J – 992000140</a:t>
            </a:r>
          </a:p>
          <a:p>
            <a:pPr marL="285750" indent="-285750">
              <a:buFont typeface="Arial" panose="020B0604020202020204" pitchFamily="34" charset="0"/>
              <a:buChar char="•"/>
            </a:pPr>
            <a:r>
              <a:rPr lang="en-US" sz="2400" dirty="0">
                <a:latin typeface="Bahnschrift SemiLight" panose="020B0502040204020203" pitchFamily="34" charset="0"/>
              </a:rPr>
              <a:t>MUTHU MANOJ M – 9920004091</a:t>
            </a:r>
          </a:p>
          <a:p>
            <a:pPr marL="285750" indent="-285750">
              <a:buFont typeface="Arial" panose="020B0604020202020204" pitchFamily="34" charset="0"/>
              <a:buChar char="•"/>
            </a:pPr>
            <a:r>
              <a:rPr lang="en-US" sz="2400" dirty="0">
                <a:latin typeface="Bahnschrift SemiLight" panose="020B0502040204020203" pitchFamily="34" charset="0"/>
              </a:rPr>
              <a:t>KANAGALINGAM SM - 9920004062</a:t>
            </a:r>
            <a:endParaRPr lang="en-IN" sz="2400" dirty="0">
              <a:latin typeface="Bahnschrift SemiLight" panose="020B0502040204020203" pitchFamily="34" charset="0"/>
            </a:endParaRPr>
          </a:p>
        </p:txBody>
      </p:sp>
    </p:spTree>
    <p:extLst>
      <p:ext uri="{BB962C8B-B14F-4D97-AF65-F5344CB8AC3E}">
        <p14:creationId xmlns:p14="http://schemas.microsoft.com/office/powerpoint/2010/main" val="310557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FCE3-75D0-4DFC-9927-42F114A0B7FB}"/>
              </a:ext>
            </a:extLst>
          </p:cNvPr>
          <p:cNvSpPr>
            <a:spLocks noGrp="1"/>
          </p:cNvSpPr>
          <p:nvPr>
            <p:ph type="title"/>
          </p:nvPr>
        </p:nvSpPr>
        <p:spPr>
          <a:xfrm>
            <a:off x="756921" y="838200"/>
            <a:ext cx="8761413" cy="706964"/>
          </a:xfrm>
        </p:spPr>
        <p:txBody>
          <a:bodyPr/>
          <a:lstStyle/>
          <a:p>
            <a:r>
              <a:rPr lang="en-US" b="1" dirty="0"/>
              <a:t>REFERENCES</a:t>
            </a:r>
            <a:endParaRPr lang="en-IN" b="1" dirty="0"/>
          </a:p>
        </p:txBody>
      </p:sp>
      <p:sp>
        <p:nvSpPr>
          <p:cNvPr id="3" name="Content Placeholder 2">
            <a:extLst>
              <a:ext uri="{FF2B5EF4-FFF2-40B4-BE49-F238E27FC236}">
                <a16:creationId xmlns:a16="http://schemas.microsoft.com/office/drawing/2014/main" id="{329BF986-B3C6-463D-A673-19F9793BF37E}"/>
              </a:ext>
            </a:extLst>
          </p:cNvPr>
          <p:cNvSpPr>
            <a:spLocks noGrp="1"/>
          </p:cNvSpPr>
          <p:nvPr>
            <p:ph idx="1"/>
          </p:nvPr>
        </p:nvSpPr>
        <p:spPr/>
        <p:txBody>
          <a:bodyPr>
            <a:noAutofit/>
          </a:bodyPr>
          <a:lstStyle/>
          <a:p>
            <a:pPr>
              <a:buFont typeface="Wingdings" panose="05000000000000000000" pitchFamily="2" charset="2"/>
              <a:buChar char="Ø"/>
            </a:pPr>
            <a:r>
              <a:rPr lang="en-IN" dirty="0" err="1">
                <a:solidFill>
                  <a:schemeClr val="tx1"/>
                </a:solidFill>
              </a:rPr>
              <a:t>Albadarneh</a:t>
            </a:r>
            <a:r>
              <a:rPr lang="en-IN" dirty="0">
                <a:solidFill>
                  <a:schemeClr val="tx1"/>
                </a:solidFill>
              </a:rPr>
              <a:t>, A., Ahmad, A., 2017. Automated flower species detection and recognition </a:t>
            </a:r>
          </a:p>
          <a:p>
            <a:pPr>
              <a:buFont typeface="Wingdings" panose="05000000000000000000" pitchFamily="2" charset="2"/>
              <a:buChar char="Ø"/>
            </a:pPr>
            <a:r>
              <a:rPr lang="en-IN" dirty="0">
                <a:solidFill>
                  <a:schemeClr val="tx1"/>
                </a:solidFill>
              </a:rPr>
              <a:t>from digital images. Int. J. </a:t>
            </a:r>
            <a:r>
              <a:rPr lang="en-IN" dirty="0" err="1">
                <a:solidFill>
                  <a:schemeClr val="tx1"/>
                </a:solidFill>
              </a:rPr>
              <a:t>Comput</a:t>
            </a:r>
            <a:r>
              <a:rPr lang="en-IN" dirty="0">
                <a:solidFill>
                  <a:schemeClr val="tx1"/>
                </a:solidFill>
              </a:rPr>
              <a:t>. Sci. Network Security 17 (4), 144–151. </a:t>
            </a:r>
          </a:p>
          <a:p>
            <a:pPr>
              <a:buFont typeface="Wingdings" panose="05000000000000000000" pitchFamily="2" charset="2"/>
              <a:buChar char="Ø"/>
            </a:pPr>
            <a:r>
              <a:rPr lang="en-IN" dirty="0" err="1">
                <a:solidFill>
                  <a:schemeClr val="tx1"/>
                </a:solidFill>
              </a:rPr>
              <a:t>Aleya</a:t>
            </a:r>
            <a:r>
              <a:rPr lang="en-IN" dirty="0">
                <a:solidFill>
                  <a:schemeClr val="tx1"/>
                </a:solidFill>
              </a:rPr>
              <a:t>, K.F., 2013. Automated damaged flower detection using image processing. J. Global </a:t>
            </a:r>
          </a:p>
          <a:p>
            <a:pPr>
              <a:buFont typeface="Wingdings" panose="05000000000000000000" pitchFamily="2" charset="2"/>
              <a:buChar char="Ø"/>
            </a:pPr>
            <a:r>
              <a:rPr lang="en-IN" dirty="0">
                <a:solidFill>
                  <a:schemeClr val="tx1"/>
                </a:solidFill>
              </a:rPr>
              <a:t>Res. </a:t>
            </a:r>
            <a:r>
              <a:rPr lang="en-IN" dirty="0" err="1">
                <a:solidFill>
                  <a:schemeClr val="tx1"/>
                </a:solidFill>
              </a:rPr>
              <a:t>Comput</a:t>
            </a:r>
            <a:r>
              <a:rPr lang="en-IN" dirty="0">
                <a:solidFill>
                  <a:schemeClr val="tx1"/>
                </a:solidFill>
              </a:rPr>
              <a:t>. Sci. 4 (2), 21–24. </a:t>
            </a:r>
          </a:p>
          <a:p>
            <a:pPr>
              <a:buFont typeface="Wingdings" panose="05000000000000000000" pitchFamily="2" charset="2"/>
              <a:buChar char="Ø"/>
            </a:pPr>
            <a:r>
              <a:rPr lang="en-IN" dirty="0" err="1">
                <a:solidFill>
                  <a:schemeClr val="tx1"/>
                </a:solidFill>
              </a:rPr>
              <a:t>Badawy</a:t>
            </a:r>
            <a:r>
              <a:rPr lang="en-IN" dirty="0">
                <a:solidFill>
                  <a:schemeClr val="tx1"/>
                </a:solidFill>
              </a:rPr>
              <a:t>, M., </a:t>
            </a:r>
            <a:r>
              <a:rPr lang="en-IN" dirty="0" err="1">
                <a:solidFill>
                  <a:schemeClr val="tx1"/>
                </a:solidFill>
              </a:rPr>
              <a:t>Direkoglu</a:t>
            </a:r>
            <a:r>
              <a:rPr lang="en-IN" dirty="0">
                <a:solidFill>
                  <a:schemeClr val="tx1"/>
                </a:solidFill>
              </a:rPr>
              <a:t>, C., 2019. Sea turtle detection using Faster R-CNN for </a:t>
            </a:r>
            <a:r>
              <a:rPr lang="en-IN" dirty="0" err="1">
                <a:solidFill>
                  <a:schemeClr val="tx1"/>
                </a:solidFill>
              </a:rPr>
              <a:t>conservation</a:t>
            </a:r>
            <a:r>
              <a:rPr lang="en-IN" dirty="0">
                <a:solidFill>
                  <a:schemeClr val="tx1"/>
                </a:solidFill>
              </a:rPr>
              <a:t> purpose. Springer, Cham, pp. 535–541. https://doi.org/10.1007/978-3-030- 35249-3_68. </a:t>
            </a:r>
          </a:p>
          <a:p>
            <a:pPr>
              <a:buFont typeface="Wingdings" panose="05000000000000000000" pitchFamily="2" charset="2"/>
              <a:buChar char="Ø"/>
            </a:pPr>
            <a:r>
              <a:rPr lang="en-IN" dirty="0" err="1">
                <a:solidFill>
                  <a:schemeClr val="tx1"/>
                </a:solidFill>
              </a:rPr>
              <a:t>Bochkovskiy</a:t>
            </a:r>
            <a:r>
              <a:rPr lang="en-IN" dirty="0">
                <a:solidFill>
                  <a:schemeClr val="tx1"/>
                </a:solidFill>
              </a:rPr>
              <a:t>, A., Wang, C. Y., Liao, H. Y. M., 2020. YOLOv4: Optimal Speed and Accuracy </a:t>
            </a:r>
          </a:p>
          <a:p>
            <a:pPr marL="0" indent="0">
              <a:buNone/>
            </a:pPr>
            <a:endParaRPr lang="en-IN" dirty="0">
              <a:solidFill>
                <a:schemeClr val="tx1"/>
              </a:solidFill>
            </a:endParaRPr>
          </a:p>
        </p:txBody>
      </p:sp>
      <p:sp>
        <p:nvSpPr>
          <p:cNvPr id="5" name="Slide Number Placeholder 4">
            <a:extLst>
              <a:ext uri="{FF2B5EF4-FFF2-40B4-BE49-F238E27FC236}">
                <a16:creationId xmlns:a16="http://schemas.microsoft.com/office/drawing/2014/main" id="{6A7F33CD-4904-4C6F-9D6B-53B4329EB26A}"/>
              </a:ext>
            </a:extLst>
          </p:cNvPr>
          <p:cNvSpPr>
            <a:spLocks noGrp="1"/>
          </p:cNvSpPr>
          <p:nvPr>
            <p:ph type="sldNum" sz="quarter" idx="12"/>
          </p:nvPr>
        </p:nvSpPr>
        <p:spPr/>
        <p:txBody>
          <a:bodyPr/>
          <a:lstStyle/>
          <a:p>
            <a:fld id="{E4FE5909-3980-46C5-BE4B-24CDA9AC83E8}" type="slidenum">
              <a:rPr lang="en-IN" smtClean="0"/>
              <a:t>20</a:t>
            </a:fld>
            <a:endParaRPr lang="en-IN"/>
          </a:p>
        </p:txBody>
      </p:sp>
    </p:spTree>
    <p:extLst>
      <p:ext uri="{BB962C8B-B14F-4D97-AF65-F5344CB8AC3E}">
        <p14:creationId xmlns:p14="http://schemas.microsoft.com/office/powerpoint/2010/main" val="320151121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9BCD-E1A7-411E-8C2F-20E73AB4D57B}"/>
              </a:ext>
            </a:extLst>
          </p:cNvPr>
          <p:cNvSpPr>
            <a:spLocks noGrp="1"/>
          </p:cNvSpPr>
          <p:nvPr>
            <p:ph type="title"/>
          </p:nvPr>
        </p:nvSpPr>
        <p:spPr>
          <a:xfrm>
            <a:off x="677334" y="451513"/>
            <a:ext cx="8596668" cy="1320800"/>
          </a:xfrm>
        </p:spPr>
        <p:txBody>
          <a:bodyPr/>
          <a:lstStyle/>
          <a:p>
            <a:pPr algn="ctr"/>
            <a:r>
              <a:rPr lang="en-US" b="1" u="sng" dirty="0"/>
              <a:t>TABLE OF CONTENTS </a:t>
            </a:r>
            <a:endParaRPr lang="en-IN" b="1" u="sng" dirty="0"/>
          </a:p>
        </p:txBody>
      </p:sp>
      <p:sp>
        <p:nvSpPr>
          <p:cNvPr id="3" name="Content Placeholder 2">
            <a:extLst>
              <a:ext uri="{FF2B5EF4-FFF2-40B4-BE49-F238E27FC236}">
                <a16:creationId xmlns:a16="http://schemas.microsoft.com/office/drawing/2014/main" id="{0CFB5BC1-663D-4EA1-9018-9D77D8B33AD2}"/>
              </a:ext>
            </a:extLst>
          </p:cNvPr>
          <p:cNvSpPr>
            <a:spLocks noGrp="1"/>
          </p:cNvSpPr>
          <p:nvPr>
            <p:ph idx="1"/>
          </p:nvPr>
        </p:nvSpPr>
        <p:spPr>
          <a:xfrm>
            <a:off x="677334" y="2153270"/>
            <a:ext cx="8596668" cy="4347881"/>
          </a:xfrm>
        </p:spPr>
        <p:txBody>
          <a:bodyPr>
            <a:normAutofit lnSpcReduction="10000"/>
          </a:bodyPr>
          <a:lstStyle/>
          <a:p>
            <a:r>
              <a:rPr lang="en-US" dirty="0"/>
              <a:t>Motivation</a:t>
            </a:r>
          </a:p>
          <a:p>
            <a:r>
              <a:rPr lang="en-US" dirty="0"/>
              <a:t>Problem Statement </a:t>
            </a:r>
          </a:p>
          <a:p>
            <a:r>
              <a:rPr lang="en-US" dirty="0"/>
              <a:t>Objective </a:t>
            </a:r>
          </a:p>
          <a:p>
            <a:r>
              <a:rPr lang="en-US" dirty="0"/>
              <a:t>Literature survey </a:t>
            </a:r>
          </a:p>
          <a:p>
            <a:r>
              <a:rPr lang="en-US" dirty="0"/>
              <a:t>Proposed Methodology </a:t>
            </a:r>
          </a:p>
          <a:p>
            <a:r>
              <a:rPr lang="en-US" dirty="0"/>
              <a:t>Key Contribution </a:t>
            </a:r>
          </a:p>
          <a:p>
            <a:r>
              <a:rPr lang="en-US" dirty="0"/>
              <a:t>Tools used </a:t>
            </a:r>
          </a:p>
          <a:p>
            <a:r>
              <a:rPr lang="en-US" dirty="0"/>
              <a:t>Datasets </a:t>
            </a:r>
          </a:p>
          <a:p>
            <a:r>
              <a:rPr lang="en-US" dirty="0"/>
              <a:t>Experimentation and Results </a:t>
            </a:r>
          </a:p>
          <a:p>
            <a:r>
              <a:rPr lang="en-US" dirty="0"/>
              <a:t>Conclusion </a:t>
            </a:r>
          </a:p>
          <a:p>
            <a:r>
              <a:rPr lang="en-US" dirty="0"/>
              <a:t>References</a:t>
            </a:r>
            <a:endParaRPr lang="en-IN" dirty="0"/>
          </a:p>
        </p:txBody>
      </p:sp>
      <p:sp>
        <p:nvSpPr>
          <p:cNvPr id="5" name="Slide Number Placeholder 4">
            <a:extLst>
              <a:ext uri="{FF2B5EF4-FFF2-40B4-BE49-F238E27FC236}">
                <a16:creationId xmlns:a16="http://schemas.microsoft.com/office/drawing/2014/main" id="{7D39EF54-230D-47E5-BFA9-0DA903E5EDF0}"/>
              </a:ext>
            </a:extLst>
          </p:cNvPr>
          <p:cNvSpPr>
            <a:spLocks noGrp="1"/>
          </p:cNvSpPr>
          <p:nvPr>
            <p:ph type="sldNum" sz="quarter" idx="12"/>
          </p:nvPr>
        </p:nvSpPr>
        <p:spPr/>
        <p:txBody>
          <a:bodyPr/>
          <a:lstStyle/>
          <a:p>
            <a:fld id="{E4FE5909-3980-46C5-BE4B-24CDA9AC83E8}" type="slidenum">
              <a:rPr lang="en-IN" smtClean="0"/>
              <a:t>3</a:t>
            </a:fld>
            <a:endParaRPr lang="en-IN"/>
          </a:p>
        </p:txBody>
      </p:sp>
    </p:spTree>
    <p:extLst>
      <p:ext uri="{BB962C8B-B14F-4D97-AF65-F5344CB8AC3E}">
        <p14:creationId xmlns:p14="http://schemas.microsoft.com/office/powerpoint/2010/main" val="149536911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902C-3EB6-4813-98E2-D593B4F2D734}"/>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C4825571-129A-4D22-9A1A-CDC9AC6252D7}"/>
              </a:ext>
            </a:extLst>
          </p:cNvPr>
          <p:cNvSpPr>
            <a:spLocks noGrp="1"/>
          </p:cNvSpPr>
          <p:nvPr>
            <p:ph idx="1"/>
          </p:nvPr>
        </p:nvSpPr>
        <p:spPr>
          <a:xfrm>
            <a:off x="685428" y="2146054"/>
            <a:ext cx="8596668" cy="3880773"/>
          </a:xfrm>
        </p:spPr>
        <p:txBody>
          <a:bodyPr>
            <a:normAutofit/>
          </a:bodyPr>
          <a:lstStyle/>
          <a:p>
            <a:pPr algn="just"/>
            <a:r>
              <a:rPr lang="en-US" sz="2400" dirty="0"/>
              <a:t>A chemist  when he was plucking a flower in a garden, he was touched a plant ,and he was felt on the ground. </a:t>
            </a:r>
          </a:p>
          <a:p>
            <a:pPr algn="just"/>
            <a:r>
              <a:rPr lang="en-US" sz="2400" dirty="0"/>
              <a:t>Finally he was admitted in hospital and he was known that, he had touched Nerium Oleander and he was died.</a:t>
            </a:r>
          </a:p>
          <a:p>
            <a:pPr algn="just"/>
            <a:r>
              <a:rPr lang="en-US" sz="2400" dirty="0"/>
              <a:t>The main motivation of the project is to help the farmers, chemist to identify what the plants they are touching and seeing in their real life. </a:t>
            </a:r>
          </a:p>
        </p:txBody>
      </p:sp>
      <p:sp>
        <p:nvSpPr>
          <p:cNvPr id="5" name="Slide Number Placeholder 4">
            <a:extLst>
              <a:ext uri="{FF2B5EF4-FFF2-40B4-BE49-F238E27FC236}">
                <a16:creationId xmlns:a16="http://schemas.microsoft.com/office/drawing/2014/main" id="{F74C1D6B-F24B-4E2B-81B4-1055F95C197F}"/>
              </a:ext>
            </a:extLst>
          </p:cNvPr>
          <p:cNvSpPr>
            <a:spLocks noGrp="1"/>
          </p:cNvSpPr>
          <p:nvPr>
            <p:ph type="sldNum" sz="quarter" idx="12"/>
          </p:nvPr>
        </p:nvSpPr>
        <p:spPr/>
        <p:txBody>
          <a:bodyPr/>
          <a:lstStyle/>
          <a:p>
            <a:fld id="{E4FE5909-3980-46C5-BE4B-24CDA9AC83E8}" type="slidenum">
              <a:rPr lang="en-IN" smtClean="0"/>
              <a:t>4</a:t>
            </a:fld>
            <a:endParaRPr lang="en-IN"/>
          </a:p>
        </p:txBody>
      </p:sp>
    </p:spTree>
    <p:extLst>
      <p:ext uri="{BB962C8B-B14F-4D97-AF65-F5344CB8AC3E}">
        <p14:creationId xmlns:p14="http://schemas.microsoft.com/office/powerpoint/2010/main" val="407847398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C267-7B6D-41AF-968C-A53FE6C00F7F}"/>
              </a:ext>
            </a:extLst>
          </p:cNvPr>
          <p:cNvSpPr>
            <a:spLocks noGrp="1"/>
          </p:cNvSpPr>
          <p:nvPr>
            <p:ph type="title"/>
          </p:nvPr>
        </p:nvSpPr>
        <p:spPr>
          <a:xfrm>
            <a:off x="677334" y="609600"/>
            <a:ext cx="8596668" cy="673916"/>
          </a:xfrm>
        </p:spPr>
        <p:txBody>
          <a:bodyPr>
            <a:normAutofit/>
          </a:bodyPr>
          <a:lstStyle/>
          <a:p>
            <a:r>
              <a:rPr lang="en-US" b="1" dirty="0"/>
              <a:t>PROBLEM STATEMENT</a:t>
            </a:r>
            <a:endParaRPr lang="en-IN" b="1" dirty="0"/>
          </a:p>
        </p:txBody>
      </p:sp>
      <p:sp>
        <p:nvSpPr>
          <p:cNvPr id="3" name="Content Placeholder 2">
            <a:extLst>
              <a:ext uri="{FF2B5EF4-FFF2-40B4-BE49-F238E27FC236}">
                <a16:creationId xmlns:a16="http://schemas.microsoft.com/office/drawing/2014/main" id="{0319E2E2-9FDA-423D-85DD-99BBF3231C01}"/>
              </a:ext>
            </a:extLst>
          </p:cNvPr>
          <p:cNvSpPr>
            <a:spLocks noGrp="1"/>
          </p:cNvSpPr>
          <p:nvPr>
            <p:ph idx="1"/>
          </p:nvPr>
        </p:nvSpPr>
        <p:spPr>
          <a:xfrm>
            <a:off x="677334" y="2240594"/>
            <a:ext cx="8596668" cy="4271285"/>
          </a:xfrm>
        </p:spPr>
        <p:txBody>
          <a:bodyPr/>
          <a:lstStyle/>
          <a:p>
            <a:pPr marL="0" indent="0" algn="just">
              <a:buNone/>
            </a:pPr>
            <a:r>
              <a:rPr lang="en-US" sz="2400" b="1" u="sng" dirty="0">
                <a:latin typeface="+mj-lt"/>
              </a:rPr>
              <a:t>Plant Identification using TensorFlow (Image Classifier)</a:t>
            </a:r>
            <a:endParaRPr lang="en-IN" sz="2400" b="1" u="sng" dirty="0">
              <a:latin typeface="+mj-lt"/>
            </a:endParaRPr>
          </a:p>
          <a:p>
            <a:pPr algn="just"/>
            <a:endParaRPr lang="en-IN" dirty="0">
              <a:latin typeface="+mj-lt"/>
            </a:endParaRPr>
          </a:p>
          <a:p>
            <a:pPr algn="just"/>
            <a:r>
              <a:rPr lang="en-US" sz="2000" dirty="0">
                <a:latin typeface="+mj-lt"/>
              </a:rPr>
              <a:t>Image classification is a fantastic application of deep learning where the objective is to classify all the pixels of an image into one of the defined classes.</a:t>
            </a:r>
          </a:p>
          <a:p>
            <a:pPr algn="just"/>
            <a:r>
              <a:rPr lang="en-US" sz="2000" dirty="0">
                <a:latin typeface="+mj-lt"/>
              </a:rPr>
              <a:t> Plant image identification using deep learning is one of the most promising solutions towards bridging the gap between computer vision and botanical taxonomy.</a:t>
            </a:r>
          </a:p>
          <a:p>
            <a:pPr algn="just"/>
            <a:r>
              <a:rPr lang="en-US" sz="2000" dirty="0">
                <a:latin typeface="+mj-lt"/>
              </a:rPr>
              <a:t> If we want to take your first step into the amazing world of computer vision, then this is definitely an interesting data science project idea to get started</a:t>
            </a:r>
            <a:r>
              <a:rPr lang="en-US" dirty="0">
                <a:latin typeface="+mj-lt"/>
              </a:rPr>
              <a:t>.</a:t>
            </a:r>
            <a:endParaRPr lang="en-IN" dirty="0">
              <a:latin typeface="+mj-lt"/>
            </a:endParaRPr>
          </a:p>
          <a:p>
            <a:pPr algn="just"/>
            <a:endParaRPr lang="en-IN" dirty="0">
              <a:latin typeface="+mj-lt"/>
            </a:endParaRPr>
          </a:p>
        </p:txBody>
      </p:sp>
      <p:sp>
        <p:nvSpPr>
          <p:cNvPr id="5" name="Slide Number Placeholder 4">
            <a:extLst>
              <a:ext uri="{FF2B5EF4-FFF2-40B4-BE49-F238E27FC236}">
                <a16:creationId xmlns:a16="http://schemas.microsoft.com/office/drawing/2014/main" id="{A0336D84-6405-4ECB-BA3F-858627F5ADB1}"/>
              </a:ext>
            </a:extLst>
          </p:cNvPr>
          <p:cNvSpPr>
            <a:spLocks noGrp="1"/>
          </p:cNvSpPr>
          <p:nvPr>
            <p:ph type="sldNum" sz="quarter" idx="12"/>
          </p:nvPr>
        </p:nvSpPr>
        <p:spPr/>
        <p:txBody>
          <a:bodyPr/>
          <a:lstStyle/>
          <a:p>
            <a:fld id="{E4FE5909-3980-46C5-BE4B-24CDA9AC83E8}" type="slidenum">
              <a:rPr lang="en-IN" smtClean="0"/>
              <a:t>5</a:t>
            </a:fld>
            <a:endParaRPr lang="en-IN"/>
          </a:p>
        </p:txBody>
      </p:sp>
    </p:spTree>
    <p:extLst>
      <p:ext uri="{BB962C8B-B14F-4D97-AF65-F5344CB8AC3E}">
        <p14:creationId xmlns:p14="http://schemas.microsoft.com/office/powerpoint/2010/main" val="185186344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4BD1-3647-40EB-8517-C37DE33F06BF}"/>
              </a:ext>
            </a:extLst>
          </p:cNvPr>
          <p:cNvSpPr>
            <a:spLocks noGrp="1"/>
          </p:cNvSpPr>
          <p:nvPr>
            <p:ph type="title"/>
          </p:nvPr>
        </p:nvSpPr>
        <p:spPr>
          <a:xfrm>
            <a:off x="586783" y="709934"/>
            <a:ext cx="8761413" cy="706964"/>
          </a:xfrm>
        </p:spPr>
        <p:txBody>
          <a:bodyPr/>
          <a:lstStyle/>
          <a:p>
            <a:r>
              <a:rPr lang="en-US" b="1" dirty="0"/>
              <a:t>OBJECTIVE</a:t>
            </a:r>
            <a:endParaRPr lang="en-IN" b="1" dirty="0"/>
          </a:p>
        </p:txBody>
      </p:sp>
      <p:sp>
        <p:nvSpPr>
          <p:cNvPr id="3" name="Content Placeholder 2">
            <a:extLst>
              <a:ext uri="{FF2B5EF4-FFF2-40B4-BE49-F238E27FC236}">
                <a16:creationId xmlns:a16="http://schemas.microsoft.com/office/drawing/2014/main" id="{0311E96B-BF78-45B2-A247-F95E0CDD0EE7}"/>
              </a:ext>
            </a:extLst>
          </p:cNvPr>
          <p:cNvSpPr>
            <a:spLocks noGrp="1"/>
          </p:cNvSpPr>
          <p:nvPr>
            <p:ph idx="1"/>
          </p:nvPr>
        </p:nvSpPr>
        <p:spPr>
          <a:xfrm>
            <a:off x="482026" y="2494023"/>
            <a:ext cx="8596668" cy="3880773"/>
          </a:xfrm>
        </p:spPr>
        <p:txBody>
          <a:bodyPr>
            <a:normAutofit/>
          </a:bodyPr>
          <a:lstStyle/>
          <a:p>
            <a:r>
              <a:rPr lang="en-US" sz="2400" dirty="0"/>
              <a:t>To classify the plant 🌱,from the flower of the plant.</a:t>
            </a:r>
          </a:p>
          <a:p>
            <a:pPr marL="0" indent="0">
              <a:buNone/>
            </a:pPr>
            <a:endParaRPr lang="en-US" sz="2400" dirty="0"/>
          </a:p>
          <a:p>
            <a:r>
              <a:rPr lang="en-US" sz="2400" dirty="0"/>
              <a:t>Through the  size, color, width, petal length and sepal length of the flower, plant is classified.</a:t>
            </a:r>
          </a:p>
          <a:p>
            <a:pPr marL="0" indent="0">
              <a:buNone/>
            </a:pPr>
            <a:endParaRPr lang="en-US" sz="2400" dirty="0"/>
          </a:p>
          <a:p>
            <a:r>
              <a:rPr lang="en-US" sz="2400" dirty="0"/>
              <a:t>From the picture, the pixel of the image is particularly classified and its</a:t>
            </a:r>
            <a:r>
              <a:rPr lang="en-IN" sz="2400" dirty="0"/>
              <a:t> species is identified.</a:t>
            </a:r>
            <a:endParaRPr lang="en-US" sz="2400" dirty="0"/>
          </a:p>
        </p:txBody>
      </p:sp>
      <p:sp>
        <p:nvSpPr>
          <p:cNvPr id="5" name="Slide Number Placeholder 4">
            <a:extLst>
              <a:ext uri="{FF2B5EF4-FFF2-40B4-BE49-F238E27FC236}">
                <a16:creationId xmlns:a16="http://schemas.microsoft.com/office/drawing/2014/main" id="{85A560EE-E396-4ECD-B44F-C16B9C5CF351}"/>
              </a:ext>
            </a:extLst>
          </p:cNvPr>
          <p:cNvSpPr>
            <a:spLocks noGrp="1"/>
          </p:cNvSpPr>
          <p:nvPr>
            <p:ph type="sldNum" sz="quarter" idx="12"/>
          </p:nvPr>
        </p:nvSpPr>
        <p:spPr/>
        <p:txBody>
          <a:bodyPr/>
          <a:lstStyle/>
          <a:p>
            <a:fld id="{E4FE5909-3980-46C5-BE4B-24CDA9AC83E8}" type="slidenum">
              <a:rPr lang="en-IN" smtClean="0"/>
              <a:t>6</a:t>
            </a:fld>
            <a:endParaRPr lang="en-IN"/>
          </a:p>
        </p:txBody>
      </p:sp>
    </p:spTree>
    <p:extLst>
      <p:ext uri="{BB962C8B-B14F-4D97-AF65-F5344CB8AC3E}">
        <p14:creationId xmlns:p14="http://schemas.microsoft.com/office/powerpoint/2010/main" val="3594440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1C76-8920-4734-AA60-9EF3DACA94F4}"/>
              </a:ext>
            </a:extLst>
          </p:cNvPr>
          <p:cNvSpPr>
            <a:spLocks noGrp="1"/>
          </p:cNvSpPr>
          <p:nvPr>
            <p:ph type="title"/>
          </p:nvPr>
        </p:nvSpPr>
        <p:spPr>
          <a:xfrm>
            <a:off x="728826" y="813870"/>
            <a:ext cx="8761413" cy="706964"/>
          </a:xfrm>
        </p:spPr>
        <p:txBody>
          <a:bodyPr/>
          <a:lstStyle/>
          <a:p>
            <a:r>
              <a:rPr lang="en-US" b="1" dirty="0"/>
              <a:t>LITERATURE SURVEY</a:t>
            </a:r>
            <a:endParaRPr lang="en-IN" b="1" dirty="0"/>
          </a:p>
        </p:txBody>
      </p:sp>
      <p:sp>
        <p:nvSpPr>
          <p:cNvPr id="3" name="Content Placeholder 2">
            <a:extLst>
              <a:ext uri="{FF2B5EF4-FFF2-40B4-BE49-F238E27FC236}">
                <a16:creationId xmlns:a16="http://schemas.microsoft.com/office/drawing/2014/main" id="{D0370369-6E84-4DAC-A441-C95361CD16C0}"/>
              </a:ext>
            </a:extLst>
          </p:cNvPr>
          <p:cNvSpPr>
            <a:spLocks noGrp="1"/>
          </p:cNvSpPr>
          <p:nvPr>
            <p:ph idx="1"/>
          </p:nvPr>
        </p:nvSpPr>
        <p:spPr>
          <a:xfrm>
            <a:off x="522096" y="2396403"/>
            <a:ext cx="8596668" cy="4153838"/>
          </a:xfrm>
        </p:spPr>
        <p:txBody>
          <a:bodyPr>
            <a:normAutofit fontScale="92500" lnSpcReduction="20000"/>
          </a:bodyPr>
          <a:lstStyle/>
          <a:p>
            <a:pPr algn="just"/>
            <a:r>
              <a:rPr lang="en-US" sz="2000" dirty="0"/>
              <a:t>A </a:t>
            </a:r>
            <a:r>
              <a:rPr lang="en-US" sz="2000" b="1" dirty="0"/>
              <a:t>Convolutional Neural Network</a:t>
            </a:r>
            <a:r>
              <a:rPr lang="en-US" sz="2000" dirty="0"/>
              <a:t> (CNN) is a type of artificial neural network used in image recognition and processing that is specifically designed to process pixel data.</a:t>
            </a:r>
          </a:p>
          <a:p>
            <a:pPr algn="just"/>
            <a:endParaRPr lang="en-US" sz="2000" dirty="0"/>
          </a:p>
          <a:p>
            <a:pPr algn="just"/>
            <a:r>
              <a:rPr lang="en-US" sz="2000" dirty="0"/>
              <a:t>A pre-trained convolutional neural network (CNN) was fine-tuned to ex- tract features from super-pixel segmented apple flower images, and then a support vector machine (SVM) classifier was used to judge whether there were apple flowers in the image.</a:t>
            </a:r>
          </a:p>
          <a:p>
            <a:pPr marL="0" indent="0" algn="just">
              <a:buNone/>
            </a:pPr>
            <a:endParaRPr lang="en-US" sz="2000" dirty="0"/>
          </a:p>
          <a:p>
            <a:pPr algn="just"/>
            <a:r>
              <a:rPr lang="en-US" sz="2000" dirty="0"/>
              <a:t>In deep learning, a convolutional neural network (CNN/</a:t>
            </a:r>
            <a:r>
              <a:rPr lang="en-US" sz="2000" dirty="0" err="1"/>
              <a:t>ConvNet</a:t>
            </a:r>
            <a:r>
              <a:rPr lang="en-US" sz="2000" dirty="0"/>
              <a:t>) is a class of deep neural networks, most commonly applied to analyze visual imagery. Now when we think of a neural network we think about matrix multiplications but that is not the case with </a:t>
            </a:r>
            <a:r>
              <a:rPr lang="en-US" sz="2000" dirty="0" err="1"/>
              <a:t>ConvNet</a:t>
            </a:r>
            <a:r>
              <a:rPr lang="en-US" sz="2000" dirty="0"/>
              <a:t>. It uses a special technique called Convolution.</a:t>
            </a:r>
          </a:p>
          <a:p>
            <a:pPr marL="0" indent="0" algn="just">
              <a:buNone/>
            </a:pPr>
            <a:endParaRPr lang="en-US" sz="2000" dirty="0"/>
          </a:p>
          <a:p>
            <a:pPr marL="0" indent="0" algn="just">
              <a:buNone/>
            </a:pPr>
            <a:endParaRPr lang="en-IN" dirty="0"/>
          </a:p>
        </p:txBody>
      </p:sp>
      <p:sp>
        <p:nvSpPr>
          <p:cNvPr id="5" name="Slide Number Placeholder 4">
            <a:extLst>
              <a:ext uri="{FF2B5EF4-FFF2-40B4-BE49-F238E27FC236}">
                <a16:creationId xmlns:a16="http://schemas.microsoft.com/office/drawing/2014/main" id="{A75C3DD7-F447-4049-8B2B-AE5A578462B3}"/>
              </a:ext>
            </a:extLst>
          </p:cNvPr>
          <p:cNvSpPr>
            <a:spLocks noGrp="1"/>
          </p:cNvSpPr>
          <p:nvPr>
            <p:ph type="sldNum" sz="quarter" idx="12"/>
          </p:nvPr>
        </p:nvSpPr>
        <p:spPr/>
        <p:txBody>
          <a:bodyPr/>
          <a:lstStyle/>
          <a:p>
            <a:fld id="{E4FE5909-3980-46C5-BE4B-24CDA9AC83E8}" type="slidenum">
              <a:rPr lang="en-IN" smtClean="0"/>
              <a:t>7</a:t>
            </a:fld>
            <a:endParaRPr lang="en-IN"/>
          </a:p>
        </p:txBody>
      </p:sp>
    </p:spTree>
    <p:extLst>
      <p:ext uri="{BB962C8B-B14F-4D97-AF65-F5344CB8AC3E}">
        <p14:creationId xmlns:p14="http://schemas.microsoft.com/office/powerpoint/2010/main" val="3730241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1C76-8920-4734-AA60-9EF3DACA94F4}"/>
              </a:ext>
            </a:extLst>
          </p:cNvPr>
          <p:cNvSpPr>
            <a:spLocks noGrp="1"/>
          </p:cNvSpPr>
          <p:nvPr>
            <p:ph type="title"/>
          </p:nvPr>
        </p:nvSpPr>
        <p:spPr>
          <a:xfrm>
            <a:off x="561924" y="479878"/>
            <a:ext cx="8596668" cy="1320800"/>
          </a:xfrm>
        </p:spPr>
        <p:txBody>
          <a:bodyPr/>
          <a:lstStyle/>
          <a:p>
            <a:r>
              <a:rPr lang="en-US" b="1" dirty="0"/>
              <a:t>ADVANTAGES of CNN:</a:t>
            </a:r>
            <a:endParaRPr lang="en-IN" b="1" dirty="0"/>
          </a:p>
        </p:txBody>
      </p:sp>
      <p:sp>
        <p:nvSpPr>
          <p:cNvPr id="3" name="Content Placeholder 2">
            <a:extLst>
              <a:ext uri="{FF2B5EF4-FFF2-40B4-BE49-F238E27FC236}">
                <a16:creationId xmlns:a16="http://schemas.microsoft.com/office/drawing/2014/main" id="{D0370369-6E84-4DAC-A441-C95361CD16C0}"/>
              </a:ext>
            </a:extLst>
          </p:cNvPr>
          <p:cNvSpPr>
            <a:spLocks noGrp="1"/>
          </p:cNvSpPr>
          <p:nvPr>
            <p:ph idx="1"/>
          </p:nvPr>
        </p:nvSpPr>
        <p:spPr>
          <a:xfrm>
            <a:off x="335664" y="2094562"/>
            <a:ext cx="8596668" cy="4153838"/>
          </a:xfrm>
        </p:spPr>
        <p:txBody>
          <a:bodyPr>
            <a:normAutofit/>
          </a:bodyPr>
          <a:lstStyle/>
          <a:p>
            <a:endParaRPr lang="en-US" sz="2000" dirty="0"/>
          </a:p>
          <a:p>
            <a:endParaRPr lang="en-US" sz="2000" dirty="0"/>
          </a:p>
          <a:p>
            <a:pPr marL="0" indent="0">
              <a:buNone/>
            </a:pPr>
            <a:endParaRPr lang="en-IN" dirty="0"/>
          </a:p>
        </p:txBody>
      </p:sp>
      <p:sp>
        <p:nvSpPr>
          <p:cNvPr id="5" name="Slide Number Placeholder 4">
            <a:extLst>
              <a:ext uri="{FF2B5EF4-FFF2-40B4-BE49-F238E27FC236}">
                <a16:creationId xmlns:a16="http://schemas.microsoft.com/office/drawing/2014/main" id="{A75C3DD7-F447-4049-8B2B-AE5A578462B3}"/>
              </a:ext>
            </a:extLst>
          </p:cNvPr>
          <p:cNvSpPr>
            <a:spLocks noGrp="1"/>
          </p:cNvSpPr>
          <p:nvPr>
            <p:ph type="sldNum" sz="quarter" idx="12"/>
          </p:nvPr>
        </p:nvSpPr>
        <p:spPr/>
        <p:txBody>
          <a:bodyPr/>
          <a:lstStyle/>
          <a:p>
            <a:fld id="{E4FE5909-3980-46C5-BE4B-24CDA9AC83E8}" type="slidenum">
              <a:rPr lang="en-IN" smtClean="0"/>
              <a:t>8</a:t>
            </a:fld>
            <a:endParaRPr lang="en-IN"/>
          </a:p>
        </p:txBody>
      </p:sp>
      <p:pic>
        <p:nvPicPr>
          <p:cNvPr id="1031" name="Picture 7" descr="CNN - Image Classification">
            <a:hlinkClick r:id="rId2"/>
            <a:extLst>
              <a:ext uri="{FF2B5EF4-FFF2-40B4-BE49-F238E27FC236}">
                <a16:creationId xmlns:a16="http://schemas.microsoft.com/office/drawing/2014/main" id="{CA12ED33-604B-4DEA-8335-023555F6734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11815" y="3736852"/>
            <a:ext cx="5715000" cy="3209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BA2B53-0511-4135-BB42-64A11405309B}"/>
              </a:ext>
            </a:extLst>
          </p:cNvPr>
          <p:cNvSpPr txBox="1"/>
          <p:nvPr/>
        </p:nvSpPr>
        <p:spPr>
          <a:xfrm>
            <a:off x="958711" y="2276619"/>
            <a:ext cx="10274577" cy="2308324"/>
          </a:xfrm>
          <a:prstGeom prst="rect">
            <a:avLst/>
          </a:prstGeom>
          <a:noFill/>
        </p:spPr>
        <p:txBody>
          <a:bodyPr wrap="square">
            <a:spAutoFit/>
          </a:bodyPr>
          <a:lstStyle/>
          <a:p>
            <a:pPr algn="just">
              <a:buFont typeface="Arial" panose="020B0604020202020204" pitchFamily="34" charset="0"/>
              <a:buChar char="•"/>
            </a:pPr>
            <a:r>
              <a:rPr lang="en-US" b="0" i="0" dirty="0">
                <a:solidFill>
                  <a:srgbClr val="222222"/>
                </a:solidFill>
                <a:effectLst/>
                <a:latin typeface="+mj-lt"/>
              </a:rPr>
              <a:t> CNN learns the filters automatically without mentioning it explicitly. These filters help in extracting the right and relevant features from the input data</a:t>
            </a:r>
          </a:p>
          <a:p>
            <a:pPr algn="just"/>
            <a:endParaRPr lang="en-US" b="0" i="0" dirty="0">
              <a:solidFill>
                <a:srgbClr val="222222"/>
              </a:solidFill>
              <a:effectLst/>
              <a:latin typeface="+mj-lt"/>
            </a:endParaRPr>
          </a:p>
          <a:p>
            <a:pPr algn="just">
              <a:buFont typeface="Arial" panose="020B0604020202020204" pitchFamily="34" charset="0"/>
              <a:buChar char="•"/>
            </a:pPr>
            <a:r>
              <a:rPr lang="en-US" dirty="0">
                <a:solidFill>
                  <a:srgbClr val="222222"/>
                </a:solidFill>
                <a:latin typeface="+mj-lt"/>
              </a:rPr>
              <a:t> </a:t>
            </a:r>
            <a:r>
              <a:rPr lang="en-US" dirty="0">
                <a:latin typeface="+mj-lt"/>
              </a:rPr>
              <a:t>CNN</a:t>
            </a:r>
            <a:r>
              <a:rPr lang="en-US" b="0" i="0" dirty="0">
                <a:solidFill>
                  <a:srgbClr val="222222"/>
                </a:solidFill>
                <a:effectLst/>
                <a:latin typeface="+mj-lt"/>
              </a:rPr>
              <a:t> captures the </a:t>
            </a:r>
            <a:r>
              <a:rPr lang="en-US" b="1" i="0" dirty="0">
                <a:solidFill>
                  <a:srgbClr val="222222"/>
                </a:solidFill>
                <a:effectLst/>
                <a:latin typeface="+mj-lt"/>
              </a:rPr>
              <a:t>spatial features</a:t>
            </a:r>
            <a:r>
              <a:rPr lang="en-US" b="0" i="0" dirty="0">
                <a:solidFill>
                  <a:srgbClr val="222222"/>
                </a:solidFill>
                <a:effectLst/>
                <a:latin typeface="+mj-lt"/>
              </a:rPr>
              <a:t> from an image. Spatial features refer to the arrangement of pixels and the relationship between them in an image. They help us in identifying the object accurately, the location of an object, as well as its relation with other objects in an image</a:t>
            </a:r>
          </a:p>
          <a:p>
            <a:pPr algn="just">
              <a:buFont typeface="Arial" panose="020B0604020202020204" pitchFamily="34" charset="0"/>
              <a:buChar char="•"/>
            </a:pPr>
            <a:endParaRPr lang="en-US" b="0" i="0" dirty="0">
              <a:solidFill>
                <a:srgbClr val="222222"/>
              </a:solidFill>
              <a:effectLst/>
              <a:latin typeface="+mj-lt"/>
            </a:endParaRPr>
          </a:p>
        </p:txBody>
      </p:sp>
    </p:spTree>
    <p:extLst>
      <p:ext uri="{BB962C8B-B14F-4D97-AF65-F5344CB8AC3E}">
        <p14:creationId xmlns:p14="http://schemas.microsoft.com/office/powerpoint/2010/main" val="28818239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1C76-8920-4734-AA60-9EF3DACA94F4}"/>
              </a:ext>
            </a:extLst>
          </p:cNvPr>
          <p:cNvSpPr>
            <a:spLocks noGrp="1"/>
          </p:cNvSpPr>
          <p:nvPr>
            <p:ph type="title"/>
          </p:nvPr>
        </p:nvSpPr>
        <p:spPr>
          <a:xfrm>
            <a:off x="792743" y="763963"/>
            <a:ext cx="8596668" cy="1320800"/>
          </a:xfrm>
        </p:spPr>
        <p:txBody>
          <a:bodyPr/>
          <a:lstStyle/>
          <a:p>
            <a:r>
              <a:rPr lang="en-IN" b="1" dirty="0"/>
              <a:t>METHODOLOGY:</a:t>
            </a:r>
          </a:p>
        </p:txBody>
      </p:sp>
      <p:sp>
        <p:nvSpPr>
          <p:cNvPr id="5" name="Slide Number Placeholder 4">
            <a:extLst>
              <a:ext uri="{FF2B5EF4-FFF2-40B4-BE49-F238E27FC236}">
                <a16:creationId xmlns:a16="http://schemas.microsoft.com/office/drawing/2014/main" id="{A75C3DD7-F447-4049-8B2B-AE5A578462B3}"/>
              </a:ext>
            </a:extLst>
          </p:cNvPr>
          <p:cNvSpPr>
            <a:spLocks noGrp="1"/>
          </p:cNvSpPr>
          <p:nvPr>
            <p:ph type="sldNum" sz="quarter" idx="12"/>
          </p:nvPr>
        </p:nvSpPr>
        <p:spPr/>
        <p:txBody>
          <a:bodyPr/>
          <a:lstStyle/>
          <a:p>
            <a:fld id="{E4FE5909-3980-46C5-BE4B-24CDA9AC83E8}" type="slidenum">
              <a:rPr lang="en-IN" smtClean="0"/>
              <a:t>9</a:t>
            </a:fld>
            <a:endParaRPr lang="en-IN"/>
          </a:p>
        </p:txBody>
      </p:sp>
      <p:pic>
        <p:nvPicPr>
          <p:cNvPr id="4" name="Picture 3">
            <a:extLst>
              <a:ext uri="{FF2B5EF4-FFF2-40B4-BE49-F238E27FC236}">
                <a16:creationId xmlns:a16="http://schemas.microsoft.com/office/drawing/2014/main" id="{849D86FD-3455-4A31-A85F-88FC67914F46}"/>
              </a:ext>
            </a:extLst>
          </p:cNvPr>
          <p:cNvPicPr>
            <a:picLocks noChangeAspect="1"/>
          </p:cNvPicPr>
          <p:nvPr/>
        </p:nvPicPr>
        <p:blipFill rotWithShape="1">
          <a:blip r:embed="rId2">
            <a:extLst>
              <a:ext uri="{28A0092B-C50C-407E-A947-70E740481C1C}">
                <a14:useLocalDpi xmlns:a14="http://schemas.microsoft.com/office/drawing/2010/main" val="0"/>
              </a:ext>
            </a:extLst>
          </a:blip>
          <a:srcRect l="27087" t="26408" r="27257" b="11140"/>
          <a:stretch/>
        </p:blipFill>
        <p:spPr>
          <a:xfrm>
            <a:off x="2117241" y="2281561"/>
            <a:ext cx="5947671" cy="4576439"/>
          </a:xfrm>
          <a:prstGeom prst="rect">
            <a:avLst/>
          </a:prstGeom>
        </p:spPr>
      </p:pic>
    </p:spTree>
    <p:extLst>
      <p:ext uri="{BB962C8B-B14F-4D97-AF65-F5344CB8AC3E}">
        <p14:creationId xmlns:p14="http://schemas.microsoft.com/office/powerpoint/2010/main" val="24460586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476</TotalTime>
  <Words>969</Words>
  <Application>Microsoft Office PowerPoint</Application>
  <PresentationFormat>Widescreen</PresentationFormat>
  <Paragraphs>113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Bahnschrift SemiLight</vt:lpstr>
      <vt:lpstr>Calibri</vt:lpstr>
      <vt:lpstr>Century Gothic</vt:lpstr>
      <vt:lpstr>Courier New</vt:lpstr>
      <vt:lpstr>Wingdings</vt:lpstr>
      <vt:lpstr>Wingdings 3</vt:lpstr>
      <vt:lpstr>Ion Boardroom</vt:lpstr>
      <vt:lpstr>PLANT IDENTIFICATION USING TENSORFLOW</vt:lpstr>
      <vt:lpstr>TEAM MEMBERS</vt:lpstr>
      <vt:lpstr>TABLE OF CONTENTS </vt:lpstr>
      <vt:lpstr>MOTIVATION</vt:lpstr>
      <vt:lpstr>PROBLEM STATEMENT</vt:lpstr>
      <vt:lpstr>OBJECTIVE</vt:lpstr>
      <vt:lpstr>LITERATURE SURVEY</vt:lpstr>
      <vt:lpstr>ADVANTAGES of CNN:</vt:lpstr>
      <vt:lpstr>METHODOLOGY:</vt:lpstr>
      <vt:lpstr>TOOLS USED</vt:lpstr>
      <vt:lpstr>TOOLS</vt:lpstr>
      <vt:lpstr>DATASET USED</vt:lpstr>
      <vt:lpstr>EXPERIMENTATION AND RESULTS</vt:lpstr>
      <vt:lpstr>PowerPoint Presentation</vt:lpstr>
      <vt:lpstr>PowerPoint Presentation</vt:lpstr>
      <vt:lpstr>PowerPoint Presentation</vt:lpstr>
      <vt:lpstr>PowerPoint Presentation</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IDENTIFICATION USING TENSORFLOW</dc:title>
  <dc:creator>Visal J</dc:creator>
  <cp:lastModifiedBy>Jaya Kumar</cp:lastModifiedBy>
  <cp:revision>40</cp:revision>
  <dcterms:created xsi:type="dcterms:W3CDTF">2021-09-18T12:18:45Z</dcterms:created>
  <dcterms:modified xsi:type="dcterms:W3CDTF">2023-05-27T15:43:06Z</dcterms:modified>
</cp:coreProperties>
</file>